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0"/>
  </p:notesMasterIdLst>
  <p:sldIdLst>
    <p:sldId id="259" r:id="rId6"/>
    <p:sldId id="260" r:id="rId7"/>
    <p:sldId id="256" r:id="rId8"/>
    <p:sldId id="258"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DBEB3-79E6-D6F8-0E6F-1AA1C4B03C58}" v="17" dt="2024-07-10T06:10:20.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showGuides="1">
      <p:cViewPr varScale="1">
        <p:scale>
          <a:sx n="108" d="100"/>
          <a:sy n="108" d="100"/>
        </p:scale>
        <p:origin x="4260" y="76"/>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ynn, Bill (Science Connect, Adelaide K. Ave)" userId="S::fly035@csiro.au::863802e0-baeb-45a8-8104-a153845b130d" providerId="AD" clId="Web-{AA9DBEB3-79E6-D6F8-0E6F-1AA1C4B03C58}"/>
    <pc:docChg chg="modSld">
      <pc:chgData name="Flynn, Bill (Science Connect, Adelaide K. Ave)" userId="S::fly035@csiro.au::863802e0-baeb-45a8-8104-a153845b130d" providerId="AD" clId="Web-{AA9DBEB3-79E6-D6F8-0E6F-1AA1C4B03C58}" dt="2024-07-10T06:10:20.814" v="6" actId="20577"/>
      <pc:docMkLst>
        <pc:docMk/>
      </pc:docMkLst>
      <pc:sldChg chg="modSp">
        <pc:chgData name="Flynn, Bill (Science Connect, Adelaide K. Ave)" userId="S::fly035@csiro.au::863802e0-baeb-45a8-8104-a153845b130d" providerId="AD" clId="Web-{AA9DBEB3-79E6-D6F8-0E6F-1AA1C4B03C58}" dt="2024-07-10T06:10:20.814" v="6" actId="20577"/>
        <pc:sldMkLst>
          <pc:docMk/>
          <pc:sldMk cId="1706847361" sldId="256"/>
        </pc:sldMkLst>
        <pc:spChg chg="mod">
          <ac:chgData name="Flynn, Bill (Science Connect, Adelaide K. Ave)" userId="S::fly035@csiro.au::863802e0-baeb-45a8-8104-a153845b130d" providerId="AD" clId="Web-{AA9DBEB3-79E6-D6F8-0E6F-1AA1C4B03C58}" dt="2024-07-10T06:10:20.814" v="6" actId="20577"/>
          <ac:spMkLst>
            <pc:docMk/>
            <pc:sldMk cId="1706847361" sldId="256"/>
            <ac:spMk id="8" creationId="{24B1556E-57A4-471D-286D-26134AA5A2A3}"/>
          </ac:spMkLst>
        </pc:spChg>
      </pc:sldChg>
      <pc:sldChg chg="modSp">
        <pc:chgData name="Flynn, Bill (Science Connect, Adelaide K. Ave)" userId="S::fly035@csiro.au::863802e0-baeb-45a8-8104-a153845b130d" providerId="AD" clId="Web-{AA9DBEB3-79E6-D6F8-0E6F-1AA1C4B03C58}" dt="2024-07-10T06:09:27.781" v="2" actId="20577"/>
        <pc:sldMkLst>
          <pc:docMk/>
          <pc:sldMk cId="1997529153" sldId="259"/>
        </pc:sldMkLst>
        <pc:spChg chg="mod">
          <ac:chgData name="Flynn, Bill (Science Connect, Adelaide K. Ave)" userId="S::fly035@csiro.au::863802e0-baeb-45a8-8104-a153845b130d" providerId="AD" clId="Web-{AA9DBEB3-79E6-D6F8-0E6F-1AA1C4B03C58}" dt="2024-07-10T06:09:27.781" v="2" actId="20577"/>
          <ac:spMkLst>
            <pc:docMk/>
            <pc:sldMk cId="1997529153" sldId="259"/>
            <ac:spMk id="15" creationId="{7337B2F5-F608-B16D-14A6-8768B77DBD69}"/>
          </ac:spMkLst>
        </pc:spChg>
      </pc:sldChg>
    </pc:docChg>
  </pc:docChgLst>
  <pc:docChgLst>
    <pc:chgData name="Jones, Nerissa (Science Connect, Newcastle)" userId="0504c394-0c19-49de-9df6-9a6d59b8a886" providerId="ADAL" clId="{352F228B-0F69-4F0D-97C4-71F13E97F6A7}"/>
    <pc:docChg chg="addSld modSld sldOrd">
      <pc:chgData name="Jones, Nerissa (Science Connect, Newcastle)" userId="0504c394-0c19-49de-9df6-9a6d59b8a886" providerId="ADAL" clId="{352F228B-0F69-4F0D-97C4-71F13E97F6A7}" dt="2024-04-02T05:25:46.840" v="2"/>
      <pc:docMkLst>
        <pc:docMk/>
      </pc:docMkLst>
      <pc:sldChg chg="add ord">
        <pc:chgData name="Jones, Nerissa (Science Connect, Newcastle)" userId="0504c394-0c19-49de-9df6-9a6d59b8a886" providerId="ADAL" clId="{352F228B-0F69-4F0D-97C4-71F13E97F6A7}" dt="2024-04-02T05:25:46.840" v="2"/>
        <pc:sldMkLst>
          <pc:docMk/>
          <pc:sldMk cId="1997529153" sldId="259"/>
        </pc:sldMkLst>
      </pc:sldChg>
      <pc:sldChg chg="add ord">
        <pc:chgData name="Jones, Nerissa (Science Connect, Newcastle)" userId="0504c394-0c19-49de-9df6-9a6d59b8a886" providerId="ADAL" clId="{352F228B-0F69-4F0D-97C4-71F13E97F6A7}" dt="2024-04-02T05:25:46.840" v="2"/>
        <pc:sldMkLst>
          <pc:docMk/>
          <pc:sldMk cId="3001443271"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24/07/2024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male-figure-human-body-form-shape-37479/"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E22FCB10-C257-D784-F7C9-AFE3F78FF47E}"/>
              </a:ext>
            </a:extLst>
          </p:cNvPr>
          <p:cNvSpPr txBox="1">
            <a:spLocks noGrp="1"/>
          </p:cNvSpPr>
          <p:nvPr>
            <p:ph type="title" idx="4294967295"/>
          </p:nvPr>
        </p:nvSpPr>
        <p:spPr>
          <a:xfrm>
            <a:off x="552093" y="2264594"/>
            <a:ext cx="5756634"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Humans in Deep Space</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9" name="TextBox 8">
            <a:extLst>
              <a:ext uri="{FF2B5EF4-FFF2-40B4-BE49-F238E27FC236}">
                <a16:creationId xmlns:a16="http://schemas.microsoft.com/office/drawing/2014/main" id="{ECE627A6-8F90-6A33-D47A-44E998C51141}"/>
              </a:ext>
            </a:extLst>
          </p:cNvPr>
          <p:cNvSpPr txBox="1"/>
          <p:nvPr/>
        </p:nvSpPr>
        <p:spPr>
          <a:xfrm>
            <a:off x="552092" y="3474720"/>
            <a:ext cx="5756634" cy="1768928"/>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Background</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From the second a crew enters a space craft they are faced with countless hazards and challenges. Even before the craft leaves the Earth’s surface, they find themselves atop huge cylinders filled with highly flammable fuels, typically around 400 000 kilograms or 300 000 litres. As the craft accelerates to a top speed in excess of 40 000 km/h crew members experience a gravitational force around 3 G, this is 3 times the force normally felt on the earth’s surface.</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Once off the ground the crew face higher levels of radiation, the effects of microgravity, hostile space environments etc.</a:t>
            </a:r>
            <a:r>
              <a:rPr lang="en-AU" sz="1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7337B2F5-F608-B16D-14A6-8768B77DBD69}"/>
              </a:ext>
            </a:extLst>
          </p:cNvPr>
          <p:cNvSpPr txBox="1"/>
          <p:nvPr/>
        </p:nvSpPr>
        <p:spPr>
          <a:xfrm>
            <a:off x="552092" y="5353624"/>
            <a:ext cx="5756634" cy="1076430"/>
          </a:xfrm>
          <a:prstGeom prst="rect">
            <a:avLst/>
          </a:prstGeom>
          <a:solidFill>
            <a:schemeClr val="bg1"/>
          </a:solidFill>
        </p:spPr>
        <p:txBody>
          <a:bodyPr wrap="square" lIns="72000" tIns="72000" rIns="72000" bIns="72000" anchor="t">
            <a:spAutoFit/>
          </a:bodyPr>
          <a:lstStyle/>
          <a:p>
            <a:pPr>
              <a:spcBef>
                <a:spcPts val="1800"/>
              </a:spcBef>
              <a:spcAft>
                <a:spcPts val="1200"/>
              </a:spcAft>
            </a:pPr>
            <a:r>
              <a:rPr lang="en-AU" dirty="0">
                <a:solidFill>
                  <a:schemeClr val="accent6"/>
                </a:solidFill>
                <a:latin typeface="Open Sans" pitchFamily="2" charset="0"/>
                <a:ea typeface="Open Sans" pitchFamily="2" charset="0"/>
                <a:cs typeface="Open Sans" pitchFamily="2" charset="0"/>
              </a:rPr>
              <a:t>The</a:t>
            </a:r>
            <a:r>
              <a:rPr lang="en-AU" dirty="0">
                <a:solidFill>
                  <a:schemeClr val="accent5"/>
                </a:solidFill>
                <a:latin typeface="Open Sans" pitchFamily="2" charset="0"/>
                <a:ea typeface="Open Sans" pitchFamily="2" charset="0"/>
                <a:cs typeface="Open Sans" pitchFamily="2" charset="0"/>
              </a:rPr>
              <a:t> </a:t>
            </a:r>
            <a:r>
              <a:rPr lang="en-AU" dirty="0">
                <a:solidFill>
                  <a:schemeClr val="accent6"/>
                </a:solidFill>
                <a:latin typeface="Open Sans" pitchFamily="2" charset="0"/>
                <a:ea typeface="Open Sans" pitchFamily="2" charset="0"/>
                <a:cs typeface="Open Sans" pitchFamily="2" charset="0"/>
              </a:rPr>
              <a:t>task</a:t>
            </a:r>
          </a:p>
          <a:p>
            <a:pPr marL="228600" indent="-228600">
              <a:spcBef>
                <a:spcPts val="300"/>
              </a:spcBef>
              <a:spcAft>
                <a:spcPts val="300"/>
              </a:spcAft>
              <a:buAutoNum type="arabicPeriod"/>
            </a:pPr>
            <a:r>
              <a:rPr lang="en-AU" sz="1000" dirty="0">
                <a:solidFill>
                  <a:srgbClr val="57575A"/>
                </a:solidFill>
                <a:latin typeface="Calibri"/>
                <a:ea typeface="Calibri"/>
                <a:cs typeface="Calibri"/>
              </a:rPr>
              <a:t>Use the internet and other sources to complete the table on the next page identifying the hazards and challenges faced by a crew in deep space. These might have physiological and psychological effects. Describe how the risks are minimised.</a:t>
            </a:r>
            <a:endParaRPr lang="en-AU" sz="1000" dirty="0">
              <a:effectLst/>
              <a:latin typeface="Calibri"/>
              <a:ea typeface="Calibri"/>
              <a:cs typeface="Calibri"/>
            </a:endParaRPr>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HUMANS IN DEEP SPACE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cxnSp>
        <p:nvCxnSpPr>
          <p:cNvPr id="11" name="Straight Connector 10">
            <a:extLst>
              <a:ext uri="{FF2B5EF4-FFF2-40B4-BE49-F238E27FC236}">
                <a16:creationId xmlns:a16="http://schemas.microsoft.com/office/drawing/2014/main" id="{A60677D2-5E3C-440C-043A-6B23FEA6C8EF}"/>
              </a:ext>
              <a:ext uri="{C183D7F6-B498-43B3-948B-1728B52AA6E4}">
                <adec:decorative xmlns:adec="http://schemas.microsoft.com/office/drawing/2017/decorative" val="1"/>
              </a:ext>
            </a:extLst>
          </p:cNvPr>
          <p:cNvCxnSpPr/>
          <p:nvPr/>
        </p:nvCxnSpPr>
        <p:spPr>
          <a:xfrm>
            <a:off x="549274" y="8686647"/>
            <a:ext cx="37905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4" name="Graphic 13">
            <a:extLst>
              <a:ext uri="{FF2B5EF4-FFF2-40B4-BE49-F238E27FC236}">
                <a16:creationId xmlns:a16="http://schemas.microsoft.com/office/drawing/2014/main" id="{102C11A4-04C9-09DC-C663-D3D76EC6C2B4}"/>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873" t="14052" r="14286" b="16106"/>
          <a:stretch/>
        </p:blipFill>
        <p:spPr>
          <a:xfrm>
            <a:off x="1966586" y="3365794"/>
            <a:ext cx="551146" cy="551146"/>
          </a:xfrm>
          <a:prstGeom prst="rect">
            <a:avLst/>
          </a:prstGeom>
        </p:spPr>
      </p:pic>
      <p:sp>
        <p:nvSpPr>
          <p:cNvPr id="10" name="TextBox 9">
            <a:extLst>
              <a:ext uri="{FF2B5EF4-FFF2-40B4-BE49-F238E27FC236}">
                <a16:creationId xmlns:a16="http://schemas.microsoft.com/office/drawing/2014/main" id="{2471C87D-F3CE-B51B-14D8-AA62B1ACEDA9}"/>
              </a:ext>
            </a:extLst>
          </p:cNvPr>
          <p:cNvSpPr txBox="1"/>
          <p:nvPr/>
        </p:nvSpPr>
        <p:spPr>
          <a:xfrm>
            <a:off x="549274" y="8699744"/>
            <a:ext cx="2879725" cy="253128"/>
          </a:xfrm>
          <a:prstGeom prst="rect">
            <a:avLst/>
          </a:prstGeom>
          <a:noFill/>
        </p:spPr>
        <p:txBody>
          <a:bodyPr wrap="square" lIns="72000" tIns="72000" rIns="72000" bIns="72000">
            <a:spAutoFit/>
          </a:bodyPr>
          <a:lstStyle/>
          <a:p>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https://</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www.youtube.com</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watch?v</a:t>
            </a:r>
            <a:r>
              <a:rPr lang="en-AU" sz="700" u="sng"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t>
            </a:r>
            <a:r>
              <a:rPr lang="en-AU" sz="700" u="sng"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TZkuQUCUYgM</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Graphic 15">
            <a:extLst>
              <a:ext uri="{FF2B5EF4-FFF2-40B4-BE49-F238E27FC236}">
                <a16:creationId xmlns:a16="http://schemas.microsoft.com/office/drawing/2014/main" id="{EE7EAA5F-6AB4-D79C-7049-D76241A8C7F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48805" y="5270161"/>
            <a:ext cx="430516" cy="430516"/>
          </a:xfrm>
          <a:prstGeom prst="rect">
            <a:avLst/>
          </a:prstGeom>
        </p:spPr>
      </p:pic>
    </p:spTree>
    <p:extLst>
      <p:ext uri="{BB962C8B-B14F-4D97-AF65-F5344CB8AC3E}">
        <p14:creationId xmlns:p14="http://schemas.microsoft.com/office/powerpoint/2010/main" val="199752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B3F0E7-485D-310B-FB66-D4CFF8E99CBE}"/>
              </a:ext>
            </a:extLst>
          </p:cNvPr>
          <p:cNvGraphicFramePr>
            <a:graphicFrameLocks noGrp="1"/>
          </p:cNvGraphicFramePr>
          <p:nvPr>
            <p:extLst>
              <p:ext uri="{D42A27DB-BD31-4B8C-83A1-F6EECF244321}">
                <p14:modId xmlns:p14="http://schemas.microsoft.com/office/powerpoint/2010/main" val="1500942662"/>
              </p:ext>
            </p:extLst>
          </p:nvPr>
        </p:nvGraphicFramePr>
        <p:xfrm>
          <a:off x="549275" y="557214"/>
          <a:ext cx="5759449" cy="8325251"/>
        </p:xfrm>
        <a:graphic>
          <a:graphicData uri="http://schemas.openxmlformats.org/drawingml/2006/table">
            <a:tbl>
              <a:tblPr firstRow="1">
                <a:tableStyleId>{5C22544A-7EE6-4342-B048-85BDC9FD1C3A}</a:tableStyleId>
              </a:tblPr>
              <a:tblGrid>
                <a:gridCol w="1129213">
                  <a:extLst>
                    <a:ext uri="{9D8B030D-6E8A-4147-A177-3AD203B41FA5}">
                      <a16:colId xmlns:a16="http://schemas.microsoft.com/office/drawing/2014/main" val="3724175499"/>
                    </a:ext>
                  </a:extLst>
                </a:gridCol>
                <a:gridCol w="2315118">
                  <a:extLst>
                    <a:ext uri="{9D8B030D-6E8A-4147-A177-3AD203B41FA5}">
                      <a16:colId xmlns:a16="http://schemas.microsoft.com/office/drawing/2014/main" val="19119092"/>
                    </a:ext>
                  </a:extLst>
                </a:gridCol>
                <a:gridCol w="2315118">
                  <a:extLst>
                    <a:ext uri="{9D8B030D-6E8A-4147-A177-3AD203B41FA5}">
                      <a16:colId xmlns:a16="http://schemas.microsoft.com/office/drawing/2014/main" val="994764122"/>
                    </a:ext>
                  </a:extLst>
                </a:gridCol>
              </a:tblGrid>
              <a:tr h="230346">
                <a:tc>
                  <a:txBody>
                    <a:bodyPr/>
                    <a:lstStyle/>
                    <a:p>
                      <a:pPr>
                        <a:lnSpc>
                          <a:spcPct val="100000"/>
                        </a:lnSpc>
                        <a:spcBef>
                          <a:spcPts val="200"/>
                        </a:spcBef>
                        <a:spcAft>
                          <a:spcPts val="200"/>
                        </a:spcAft>
                      </a:pPr>
                      <a:r>
                        <a:rPr lang="en-AU" sz="900" b="1" dirty="0">
                          <a:solidFill>
                            <a:schemeClr val="bg1"/>
                          </a:solidFill>
                          <a:effectLst/>
                        </a:rPr>
                        <a:t>Hazard/Challenge</a:t>
                      </a:r>
                      <a:endParaRPr lang="en-AU"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tc>
                  <a:txBody>
                    <a:bodyPr/>
                    <a:lstStyle/>
                    <a:p>
                      <a:pPr>
                        <a:lnSpc>
                          <a:spcPct val="100000"/>
                        </a:lnSpc>
                        <a:spcBef>
                          <a:spcPts val="200"/>
                        </a:spcBef>
                        <a:spcAft>
                          <a:spcPts val="200"/>
                        </a:spcAft>
                      </a:pPr>
                      <a:r>
                        <a:rPr lang="en-AU" sz="900" b="1" dirty="0">
                          <a:solidFill>
                            <a:schemeClr val="bg1"/>
                          </a:solidFill>
                          <a:effectLst/>
                        </a:rPr>
                        <a:t>Effect/Impact</a:t>
                      </a:r>
                      <a:endParaRPr lang="en-AU"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tc>
                  <a:txBody>
                    <a:bodyPr/>
                    <a:lstStyle/>
                    <a:p>
                      <a:pPr>
                        <a:lnSpc>
                          <a:spcPct val="100000"/>
                        </a:lnSpc>
                        <a:spcBef>
                          <a:spcPts val="200"/>
                        </a:spcBef>
                        <a:spcAft>
                          <a:spcPts val="200"/>
                        </a:spcAft>
                      </a:pPr>
                      <a:r>
                        <a:rPr lang="en-AU" sz="900" b="1" dirty="0">
                          <a:solidFill>
                            <a:schemeClr val="bg1"/>
                          </a:solidFill>
                          <a:effectLst/>
                        </a:rPr>
                        <a:t>Mitigation!</a:t>
                      </a:r>
                      <a:endParaRPr lang="en-AU"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3650532004"/>
                  </a:ext>
                </a:extLst>
              </a:tr>
              <a:tr h="437345">
                <a:tc>
                  <a:txBody>
                    <a:bodyPr/>
                    <a:lstStyle/>
                    <a:p>
                      <a:pPr>
                        <a:lnSpc>
                          <a:spcPct val="100000"/>
                        </a:lnSpc>
                        <a:spcBef>
                          <a:spcPts val="200"/>
                        </a:spcBef>
                        <a:spcAft>
                          <a:spcPts val="200"/>
                        </a:spcAft>
                      </a:pPr>
                      <a:r>
                        <a:rPr lang="en-AU" sz="900" b="0" dirty="0">
                          <a:solidFill>
                            <a:srgbClr val="57575A"/>
                          </a:solidFill>
                          <a:effectLst/>
                        </a:rPr>
                        <a:t>Launch pad potential explosion/fire</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Fatality, critical or severe injury.</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Mission abort protocol.</a:t>
                      </a:r>
                    </a:p>
                    <a:p>
                      <a:pPr>
                        <a:lnSpc>
                          <a:spcPct val="100000"/>
                        </a:lnSpc>
                        <a:spcBef>
                          <a:spcPts val="200"/>
                        </a:spcBef>
                        <a:spcAft>
                          <a:spcPts val="200"/>
                        </a:spcAft>
                      </a:pPr>
                      <a:r>
                        <a:rPr lang="en-AU" sz="900" dirty="0">
                          <a:solidFill>
                            <a:srgbClr val="57575A"/>
                          </a:solidFill>
                          <a:effectLst/>
                        </a:rPr>
                        <a:t>Launch pad water deluge systems.</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913123017"/>
                  </a:ext>
                </a:extLst>
              </a:tr>
              <a:tr h="588398">
                <a:tc>
                  <a:txBody>
                    <a:bodyPr/>
                    <a:lstStyle/>
                    <a:p>
                      <a:pPr>
                        <a:lnSpc>
                          <a:spcPct val="100000"/>
                        </a:lnSpc>
                        <a:spcBef>
                          <a:spcPts val="200"/>
                        </a:spcBef>
                        <a:spcAft>
                          <a:spcPts val="200"/>
                        </a:spcAft>
                      </a:pPr>
                      <a:r>
                        <a:rPr lang="en-AU" sz="900" b="0" dirty="0">
                          <a:solidFill>
                            <a:srgbClr val="57575A"/>
                          </a:solidFill>
                          <a:effectLst/>
                        </a:rPr>
                        <a:t>Radiation</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Forecasting the Sun’s solar energetic particle ejections.</a:t>
                      </a:r>
                    </a:p>
                    <a:p>
                      <a:pPr>
                        <a:lnSpc>
                          <a:spcPct val="100000"/>
                        </a:lnSpc>
                        <a:spcBef>
                          <a:spcPts val="200"/>
                        </a:spcBef>
                        <a:spcAft>
                          <a:spcPts val="200"/>
                        </a:spcAft>
                      </a:pPr>
                      <a:r>
                        <a:rPr lang="en-AU" sz="900">
                          <a:solidFill>
                            <a:srgbClr val="57575A"/>
                          </a:solidFill>
                          <a:effectLst/>
                        </a:rPr>
                        <a:t>Magnetic shields.</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809491506"/>
                  </a:ext>
                </a:extLst>
              </a:tr>
              <a:tr h="588398">
                <a:tc>
                  <a:txBody>
                    <a:bodyPr/>
                    <a:lstStyle/>
                    <a:p>
                      <a:pPr>
                        <a:lnSpc>
                          <a:spcPct val="100000"/>
                        </a:lnSpc>
                        <a:spcBef>
                          <a:spcPts val="200"/>
                        </a:spcBef>
                        <a:spcAft>
                          <a:spcPts val="200"/>
                        </a:spcAft>
                      </a:pP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Reduced flow of blood to the eyes.</a:t>
                      </a:r>
                    </a:p>
                    <a:p>
                      <a:pPr>
                        <a:lnSpc>
                          <a:spcPct val="100000"/>
                        </a:lnSpc>
                        <a:spcBef>
                          <a:spcPts val="200"/>
                        </a:spcBef>
                        <a:spcAft>
                          <a:spcPts val="200"/>
                        </a:spcAft>
                      </a:pPr>
                      <a:r>
                        <a:rPr lang="en-AU" sz="900" dirty="0">
                          <a:solidFill>
                            <a:srgbClr val="57575A"/>
                          </a:solidFill>
                          <a:effectLst/>
                        </a:rPr>
                        <a:t>Reduced flow of blood to the head with possible blackout.</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Gravity suit which contains an air bladder. Air bladder inflates preventing blood pooling in the feet and legs.</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4102948225"/>
                  </a:ext>
                </a:extLst>
              </a:tr>
              <a:tr h="451323">
                <a:tc>
                  <a:txBody>
                    <a:bodyPr/>
                    <a:lstStyle/>
                    <a:p>
                      <a:pPr>
                        <a:lnSpc>
                          <a:spcPct val="100000"/>
                        </a:lnSpc>
                        <a:spcBef>
                          <a:spcPts val="200"/>
                        </a:spcBef>
                        <a:spcAft>
                          <a:spcPts val="200"/>
                        </a:spcAft>
                      </a:pPr>
                      <a:r>
                        <a:rPr lang="en-AU" sz="900" b="0" dirty="0">
                          <a:solidFill>
                            <a:srgbClr val="57575A"/>
                          </a:solidFill>
                          <a:effectLst/>
                        </a:rPr>
                        <a:t>Collision with other objects in space</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Fatality, critical or severe injury.</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2356786594"/>
                  </a:ext>
                </a:extLst>
              </a:tr>
              <a:tr h="588398">
                <a:tc>
                  <a:txBody>
                    <a:bodyPr/>
                    <a:lstStyle/>
                    <a:p>
                      <a:pPr>
                        <a:lnSpc>
                          <a:spcPct val="100000"/>
                        </a:lnSpc>
                        <a:spcBef>
                          <a:spcPts val="200"/>
                        </a:spcBef>
                        <a:spcAft>
                          <a:spcPts val="200"/>
                        </a:spcAft>
                      </a:pPr>
                      <a:r>
                        <a:rPr lang="en-AU" sz="900" b="0">
                          <a:solidFill>
                            <a:srgbClr val="57575A"/>
                          </a:solidFill>
                          <a:effectLst/>
                        </a:rPr>
                        <a:t>Microgravity</a:t>
                      </a:r>
                      <a:endParaRPr lang="en-AU" sz="900" b="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Aerobic and resistive exercise.</a:t>
                      </a:r>
                    </a:p>
                    <a:p>
                      <a:pPr>
                        <a:lnSpc>
                          <a:spcPct val="100000"/>
                        </a:lnSpc>
                        <a:spcBef>
                          <a:spcPts val="200"/>
                        </a:spcBef>
                        <a:spcAft>
                          <a:spcPts val="200"/>
                        </a:spcAft>
                      </a:pPr>
                      <a:r>
                        <a:rPr lang="en-AU" sz="900">
                          <a:solidFill>
                            <a:srgbClr val="57575A"/>
                          </a:solidFill>
                          <a:effectLst/>
                        </a:rPr>
                        <a:t>Pressure cuffs/lower body negative pressure suit.</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345390131"/>
                  </a:ext>
                </a:extLst>
              </a:tr>
              <a:tr h="739452">
                <a:tc>
                  <a:txBody>
                    <a:bodyPr/>
                    <a:lstStyle/>
                    <a:p>
                      <a:pPr>
                        <a:lnSpc>
                          <a:spcPct val="100000"/>
                        </a:lnSpc>
                        <a:spcBef>
                          <a:spcPts val="200"/>
                        </a:spcBef>
                        <a:spcAft>
                          <a:spcPts val="200"/>
                        </a:spcAft>
                      </a:pPr>
                      <a:r>
                        <a:rPr lang="en-AU" sz="900" b="0" dirty="0">
                          <a:solidFill>
                            <a:srgbClr val="57575A"/>
                          </a:solidFill>
                          <a:effectLst/>
                        </a:rPr>
                        <a:t>Hostile environment</a:t>
                      </a:r>
                    </a:p>
                    <a:p>
                      <a:pPr>
                        <a:lnSpc>
                          <a:spcPct val="100000"/>
                        </a:lnSpc>
                        <a:spcBef>
                          <a:spcPts val="200"/>
                        </a:spcBef>
                        <a:spcAft>
                          <a:spcPts val="200"/>
                        </a:spcAft>
                      </a:pPr>
                      <a:r>
                        <a:rPr lang="en-AU" sz="900" b="0" dirty="0">
                          <a:solidFill>
                            <a:srgbClr val="57575A"/>
                          </a:solidFill>
                          <a:effectLst/>
                        </a:rPr>
                        <a:t>(Temperature and vacuum in deep space)</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Air drawn from lungs causing suffocation, water in the body would boil with swelling of body tissue.</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292904161"/>
                  </a:ext>
                </a:extLst>
              </a:tr>
              <a:tr h="1041558">
                <a:tc>
                  <a:txBody>
                    <a:bodyPr/>
                    <a:lstStyle/>
                    <a:p>
                      <a:pPr>
                        <a:lnSpc>
                          <a:spcPct val="100000"/>
                        </a:lnSpc>
                        <a:spcBef>
                          <a:spcPts val="200"/>
                        </a:spcBef>
                        <a:spcAft>
                          <a:spcPts val="200"/>
                        </a:spcAft>
                      </a:pPr>
                      <a:r>
                        <a:rPr lang="en-AU" sz="900" b="0" dirty="0">
                          <a:solidFill>
                            <a:srgbClr val="57575A"/>
                          </a:solidFill>
                          <a:effectLst/>
                        </a:rPr>
                        <a:t>Isolation</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Psychological screening and rigorous assessment including Temperament Structure Scale (TSS) and a NEO Personality Inventory-Revised (NEO PI-R)</a:t>
                      </a:r>
                    </a:p>
                    <a:p>
                      <a:pPr>
                        <a:lnSpc>
                          <a:spcPct val="100000"/>
                        </a:lnSpc>
                        <a:spcBef>
                          <a:spcPts val="200"/>
                        </a:spcBef>
                        <a:spcAft>
                          <a:spcPts val="200"/>
                        </a:spcAft>
                      </a:pPr>
                      <a:r>
                        <a:rPr lang="en-AU" sz="900" dirty="0">
                          <a:solidFill>
                            <a:srgbClr val="57575A"/>
                          </a:solidFill>
                          <a:effectLst/>
                        </a:rPr>
                        <a:t>Intensive training in space analogue environments.</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3392360056"/>
                  </a:ext>
                </a:extLst>
              </a:tr>
              <a:tr h="1097504">
                <a:tc>
                  <a:txBody>
                    <a:bodyPr/>
                    <a:lstStyle/>
                    <a:p>
                      <a:pPr>
                        <a:lnSpc>
                          <a:spcPct val="100000"/>
                        </a:lnSpc>
                        <a:spcBef>
                          <a:spcPts val="200"/>
                        </a:spcBef>
                        <a:spcAft>
                          <a:spcPts val="200"/>
                        </a:spcAft>
                      </a:pP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 Injury, illness, possible fatality.</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Training</a:t>
                      </a:r>
                    </a:p>
                    <a:p>
                      <a:pPr>
                        <a:lnSpc>
                          <a:spcPct val="100000"/>
                        </a:lnSpc>
                        <a:spcBef>
                          <a:spcPts val="200"/>
                        </a:spcBef>
                        <a:spcAft>
                          <a:spcPts val="200"/>
                        </a:spcAft>
                      </a:pPr>
                      <a:r>
                        <a:rPr lang="en-AU" sz="900" dirty="0">
                          <a:solidFill>
                            <a:srgbClr val="57575A"/>
                          </a:solidFill>
                          <a:effectLst/>
                        </a:rPr>
                        <a:t>SMART medical systems including telemedicine.</a:t>
                      </a:r>
                    </a:p>
                    <a:p>
                      <a:pPr>
                        <a:lnSpc>
                          <a:spcPct val="100000"/>
                        </a:lnSpc>
                        <a:spcBef>
                          <a:spcPts val="200"/>
                        </a:spcBef>
                        <a:spcAft>
                          <a:spcPts val="200"/>
                        </a:spcAft>
                      </a:pPr>
                      <a:r>
                        <a:rPr lang="en-AU" sz="900" dirty="0">
                          <a:solidFill>
                            <a:srgbClr val="57575A"/>
                          </a:solidFill>
                          <a:effectLst/>
                        </a:rPr>
                        <a:t>Flight surgeon who overseas health care and medical training of crew. And conducts weekly private medical conference with each crew member.</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745489389"/>
                  </a:ext>
                </a:extLst>
              </a:tr>
              <a:tr h="434556">
                <a:tc>
                  <a:txBody>
                    <a:bodyPr/>
                    <a:lstStyle/>
                    <a:p>
                      <a:pPr>
                        <a:lnSpc>
                          <a:spcPct val="100000"/>
                        </a:lnSpc>
                        <a:spcBef>
                          <a:spcPts val="200"/>
                        </a:spcBef>
                        <a:spcAft>
                          <a:spcPts val="200"/>
                        </a:spcAft>
                      </a:pPr>
                      <a:r>
                        <a:rPr lang="en-AU" sz="900" b="0" dirty="0">
                          <a:solidFill>
                            <a:srgbClr val="57575A"/>
                          </a:solidFill>
                          <a:effectLst/>
                        </a:rPr>
                        <a:t>Water and food</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Starvation, dehydration potentially fatal consequences.</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560671"/>
                  </a:ext>
                </a:extLst>
              </a:tr>
              <a:tr h="532453">
                <a:tc>
                  <a:txBody>
                    <a:bodyPr/>
                    <a:lstStyle/>
                    <a:p>
                      <a:pPr>
                        <a:lnSpc>
                          <a:spcPct val="100000"/>
                        </a:lnSpc>
                        <a:spcBef>
                          <a:spcPts val="200"/>
                        </a:spcBef>
                        <a:spcAft>
                          <a:spcPts val="200"/>
                        </a:spcAft>
                      </a:pPr>
                      <a:r>
                        <a:rPr lang="en-AU" sz="900" b="0" dirty="0">
                          <a:solidFill>
                            <a:srgbClr val="57575A"/>
                          </a:solidFill>
                          <a:effectLst/>
                        </a:rPr>
                        <a:t>Breathable air and essential items</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Initially liquid oxygen in tanks eventually splitting water into hydrogen and oxygen, air filtration system. Exercise equipment etc.</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985945281"/>
                  </a:ext>
                </a:extLst>
              </a:tr>
              <a:tr h="381399">
                <a:tc>
                  <a:txBody>
                    <a:bodyPr/>
                    <a:lstStyle/>
                    <a:p>
                      <a:pPr>
                        <a:lnSpc>
                          <a:spcPct val="100000"/>
                        </a:lnSpc>
                        <a:spcBef>
                          <a:spcPts val="200"/>
                        </a:spcBef>
                        <a:spcAft>
                          <a:spcPts val="200"/>
                        </a:spcAft>
                      </a:pPr>
                      <a:r>
                        <a:rPr lang="en-AU" sz="900" b="0" dirty="0">
                          <a:solidFill>
                            <a:srgbClr val="57575A"/>
                          </a:solidFill>
                          <a:effectLst/>
                        </a:rPr>
                        <a:t>Personal hygiene and bodily functions</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Dental caries, unpleasant odours, bacterial infections</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430062023"/>
                  </a:ext>
                </a:extLst>
              </a:tr>
              <a:tr h="381399">
                <a:tc>
                  <a:txBody>
                    <a:bodyPr/>
                    <a:lstStyle/>
                    <a:p>
                      <a:pPr>
                        <a:lnSpc>
                          <a:spcPct val="100000"/>
                        </a:lnSpc>
                        <a:spcBef>
                          <a:spcPts val="200"/>
                        </a:spcBef>
                        <a:spcAft>
                          <a:spcPts val="200"/>
                        </a:spcAft>
                      </a:pP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Life support systems fail, means of manoeuvring space craft lost.</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a:solidFill>
                            <a:srgbClr val="57575A"/>
                          </a:solidFill>
                          <a:effectLst/>
                        </a:rPr>
                        <a:t>Solar panels, batteries, fuel cells.</a:t>
                      </a:r>
                      <a:endParaRPr lang="en-AU" sz="9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400499689"/>
                  </a:ext>
                </a:extLst>
              </a:tr>
              <a:tr h="451323">
                <a:tc>
                  <a:txBody>
                    <a:bodyPr/>
                    <a:lstStyle/>
                    <a:p>
                      <a:pPr>
                        <a:lnSpc>
                          <a:spcPct val="100000"/>
                        </a:lnSpc>
                        <a:spcBef>
                          <a:spcPts val="200"/>
                        </a:spcBef>
                        <a:spcAft>
                          <a:spcPts val="200"/>
                        </a:spcAft>
                      </a:pPr>
                      <a:r>
                        <a:rPr lang="en-AU" sz="900" b="0" dirty="0">
                          <a:solidFill>
                            <a:srgbClr val="57575A"/>
                          </a:solidFill>
                          <a:effectLst/>
                        </a:rPr>
                        <a:t>Navigation</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Spacecraft and crew lost indefinitely resulting in fatality, collision with another object.</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769359812"/>
                  </a:ext>
                </a:extLst>
              </a:tr>
              <a:tr h="381399">
                <a:tc>
                  <a:txBody>
                    <a:bodyPr/>
                    <a:lstStyle/>
                    <a:p>
                      <a:pPr>
                        <a:lnSpc>
                          <a:spcPct val="100000"/>
                        </a:lnSpc>
                        <a:spcBef>
                          <a:spcPts val="200"/>
                        </a:spcBef>
                        <a:spcAft>
                          <a:spcPts val="200"/>
                        </a:spcAft>
                      </a:pPr>
                      <a:r>
                        <a:rPr lang="en-AU" sz="900" b="0" dirty="0">
                          <a:solidFill>
                            <a:srgbClr val="57575A"/>
                          </a:solidFill>
                          <a:effectLst/>
                        </a:rPr>
                        <a:t>Communication</a:t>
                      </a:r>
                      <a:endParaRPr lang="en-AU" sz="900" b="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tc>
                  <a:txBody>
                    <a:bodyPr/>
                    <a:lstStyle/>
                    <a:p>
                      <a:pPr>
                        <a:lnSpc>
                          <a:spcPct val="100000"/>
                        </a:lnSpc>
                        <a:spcBef>
                          <a:spcPts val="200"/>
                        </a:spcBef>
                        <a:spcAft>
                          <a:spcPts val="200"/>
                        </a:spcAft>
                      </a:pPr>
                      <a:r>
                        <a:rPr lang="en-AU" sz="900" dirty="0">
                          <a:solidFill>
                            <a:srgbClr val="57575A"/>
                          </a:solidFill>
                          <a:effectLst/>
                        </a:rPr>
                        <a:t>Deep Space Networks, development of optical communication systems using laser technology.</a:t>
                      </a:r>
                      <a:endParaRPr lang="en-AU" sz="9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235"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4170569834"/>
                  </a:ext>
                </a:extLst>
              </a:tr>
            </a:tbl>
          </a:graphicData>
        </a:graphic>
      </p:graphicFrame>
      <p:sp>
        <p:nvSpPr>
          <p:cNvPr id="2" name="Footer Placeholder 1">
            <a:extLst>
              <a:ext uri="{FF2B5EF4-FFF2-40B4-BE49-F238E27FC236}">
                <a16:creationId xmlns:a16="http://schemas.microsoft.com/office/drawing/2014/main" id="{2A253C24-0616-BA6D-457D-88EAF223AB06}"/>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US" dirty="0">
                <a:solidFill>
                  <a:schemeClr val="bg1"/>
                </a:solidFill>
              </a:rPr>
              <a:t>HUMANS IN DEEP SPACE </a:t>
            </a:r>
            <a:r>
              <a:rPr lang="en-US" dirty="0"/>
              <a:t>STUDENT RESOURCE</a:t>
            </a:r>
            <a:endParaRPr lang="en-AU" dirty="0"/>
          </a:p>
        </p:txBody>
      </p:sp>
      <p:sp>
        <p:nvSpPr>
          <p:cNvPr id="3" name="Slide Number Placeholder 2">
            <a:extLst>
              <a:ext uri="{FF2B5EF4-FFF2-40B4-BE49-F238E27FC236}">
                <a16:creationId xmlns:a16="http://schemas.microsoft.com/office/drawing/2014/main" id="{2FA6251B-DB6F-B3C6-05F0-8269AD8C36A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6" name="Title 5">
            <a:extLst>
              <a:ext uri="{FF2B5EF4-FFF2-40B4-BE49-F238E27FC236}">
                <a16:creationId xmlns:a16="http://schemas.microsoft.com/office/drawing/2014/main" id="{8AA21E1B-A9A3-B3E5-439C-6B03789B5E28}"/>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Humans in Deep Space – page 2</a:t>
            </a:r>
            <a:endParaRPr lang="en-AU" dirty="0"/>
          </a:p>
        </p:txBody>
      </p:sp>
      <p:sp>
        <p:nvSpPr>
          <p:cNvPr id="5" name="TextBox 4">
            <a:extLst>
              <a:ext uri="{FF2B5EF4-FFF2-40B4-BE49-F238E27FC236}">
                <a16:creationId xmlns:a16="http://schemas.microsoft.com/office/drawing/2014/main" id="{BC4EAD43-528B-3E27-78D7-8CF53B52D216}"/>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Tree>
    <p:extLst>
      <p:ext uri="{BB962C8B-B14F-4D97-AF65-F5344CB8AC3E}">
        <p14:creationId xmlns:p14="http://schemas.microsoft.com/office/powerpoint/2010/main" val="300144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4594"/>
            <a:ext cx="5756634" cy="1314957"/>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US" sz="20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0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Identify and label effects of prolonged space travel on the human body</a:t>
            </a:r>
            <a:endParaRPr kumimoji="0" lang="en-AU" sz="20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8" name="TextBox 7">
            <a:extLst>
              <a:ext uri="{FF2B5EF4-FFF2-40B4-BE49-F238E27FC236}">
                <a16:creationId xmlns:a16="http://schemas.microsoft.com/office/drawing/2014/main" id="{24B1556E-57A4-471D-286D-26134AA5A2A3}"/>
              </a:ext>
            </a:extLst>
          </p:cNvPr>
          <p:cNvSpPr txBox="1"/>
          <p:nvPr/>
        </p:nvSpPr>
        <p:spPr>
          <a:xfrm>
            <a:off x="549276" y="3650084"/>
            <a:ext cx="5759450" cy="607071"/>
          </a:xfrm>
          <a:prstGeom prst="rect">
            <a:avLst/>
          </a:prstGeom>
          <a:solidFill>
            <a:schemeClr val="bg1"/>
          </a:solidFill>
        </p:spPr>
        <p:txBody>
          <a:bodyPr wrap="square" lIns="72000" tIns="72000" rIns="72000" bIns="72000" anchor="t">
            <a:spAutoFit/>
          </a:bodyPr>
          <a:lstStyle/>
          <a:p>
            <a:pPr>
              <a:spcBef>
                <a:spcPts val="300"/>
              </a:spcBef>
              <a:spcAft>
                <a:spcPts val="300"/>
              </a:spcAft>
            </a:pPr>
            <a:r>
              <a:rPr lang="en-AU" sz="1000" dirty="0">
                <a:solidFill>
                  <a:srgbClr val="57575A"/>
                </a:solidFill>
                <a:latin typeface="Calibri"/>
                <a:ea typeface="Calibri"/>
                <a:cs typeface="Calibri"/>
              </a:rPr>
              <a:t>2. Identify</a:t>
            </a:r>
            <a:r>
              <a:rPr lang="en-AU" sz="1000" dirty="0">
                <a:solidFill>
                  <a:srgbClr val="57575A"/>
                </a:solidFill>
                <a:effectLst/>
                <a:latin typeface="Calibri"/>
                <a:ea typeface="Calibri"/>
                <a:cs typeface="Calibri"/>
              </a:rPr>
              <a:t> the major organs/systems of the body which are affected by long term space flight. Use the internet to add images for the organ/system or sketch them on the body </a:t>
            </a:r>
            <a:r>
              <a:rPr lang="en-AU" sz="1000" dirty="0">
                <a:solidFill>
                  <a:srgbClr val="57575A"/>
                </a:solidFill>
                <a:latin typeface="Calibri"/>
                <a:ea typeface="Calibri"/>
                <a:cs typeface="Calibri"/>
              </a:rPr>
              <a:t>on the next page</a:t>
            </a:r>
            <a:r>
              <a:rPr lang="en-AU" sz="1000" dirty="0">
                <a:solidFill>
                  <a:srgbClr val="57575A"/>
                </a:solidFill>
                <a:effectLst/>
                <a:latin typeface="Calibri"/>
                <a:ea typeface="Calibri"/>
                <a:cs typeface="Calibri"/>
              </a:rPr>
              <a:t>. Include the likely impact on the organ/system from long term space flight</a:t>
            </a:r>
            <a:r>
              <a:rPr lang="en-AU" sz="1000" dirty="0">
                <a:solidFill>
                  <a:srgbClr val="57575A"/>
                </a:solidFill>
                <a:latin typeface="Calibri"/>
                <a:ea typeface="Calibri"/>
                <a:cs typeface="Calibri"/>
              </a:rPr>
              <a:t>.</a:t>
            </a:r>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EFFECTS OF PROLONGED SPACE TRAVEL ON THE HUMAN BODY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Tree>
    <p:extLst>
      <p:ext uri="{BB962C8B-B14F-4D97-AF65-F5344CB8AC3E}">
        <p14:creationId xmlns:p14="http://schemas.microsoft.com/office/powerpoint/2010/main" val="170684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utline of a human body.">
            <a:extLst>
              <a:ext uri="{FF2B5EF4-FFF2-40B4-BE49-F238E27FC236}">
                <a16:creationId xmlns:a16="http://schemas.microsoft.com/office/drawing/2014/main" id="{7A200892-D1A5-5B74-C077-886A578C5D3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62442" y="1318942"/>
            <a:ext cx="3333115" cy="6666865"/>
          </a:xfrm>
          <a:prstGeom prst="rect">
            <a:avLst/>
          </a:prstGeom>
        </p:spPr>
      </p:pic>
      <p:sp>
        <p:nvSpPr>
          <p:cNvPr id="2" name="Footer Placeholder 1">
            <a:extLst>
              <a:ext uri="{FF2B5EF4-FFF2-40B4-BE49-F238E27FC236}">
                <a16:creationId xmlns:a16="http://schemas.microsoft.com/office/drawing/2014/main" id="{2A253C24-0616-BA6D-457D-88EAF223AB06}"/>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US" dirty="0">
                <a:solidFill>
                  <a:schemeClr val="bg1"/>
                </a:solidFill>
              </a:rPr>
              <a:t>EFFECTS OF PROLONGED SPACE TRAVEL ON THE HUMAN BODY </a:t>
            </a:r>
            <a:r>
              <a:rPr lang="en-US" dirty="0"/>
              <a:t>STUDENT RESOURCE</a:t>
            </a:r>
            <a:endParaRPr lang="en-AU" dirty="0"/>
          </a:p>
        </p:txBody>
      </p:sp>
      <p:sp>
        <p:nvSpPr>
          <p:cNvPr id="3" name="Slide Number Placeholder 2">
            <a:extLst>
              <a:ext uri="{FF2B5EF4-FFF2-40B4-BE49-F238E27FC236}">
                <a16:creationId xmlns:a16="http://schemas.microsoft.com/office/drawing/2014/main" id="{2FA6251B-DB6F-B3C6-05F0-8269AD8C36A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6" name="Title 5">
            <a:extLst>
              <a:ext uri="{FF2B5EF4-FFF2-40B4-BE49-F238E27FC236}">
                <a16:creationId xmlns:a16="http://schemas.microsoft.com/office/drawing/2014/main" id="{78A4F536-6F5D-7E84-ECE1-0EBDEE0934B3}"/>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Identify and label effects of prolonged space travel on the human body – page 2</a:t>
            </a:r>
            <a:endParaRPr lang="en-AU" dirty="0"/>
          </a:p>
        </p:txBody>
      </p:sp>
      <p:sp>
        <p:nvSpPr>
          <p:cNvPr id="5" name="TextBox 4">
            <a:extLst>
              <a:ext uri="{FF2B5EF4-FFF2-40B4-BE49-F238E27FC236}">
                <a16:creationId xmlns:a16="http://schemas.microsoft.com/office/drawing/2014/main" id="{BC4EAD43-528B-3E27-78D7-8CF53B52D216}"/>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Tree>
    <p:extLst>
      <p:ext uri="{BB962C8B-B14F-4D97-AF65-F5344CB8AC3E}">
        <p14:creationId xmlns:p14="http://schemas.microsoft.com/office/powerpoint/2010/main" val="1699532888"/>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ZE3VX6JE3FAU-1152004265-291</_dlc_DocId>
    <_dlc_DocIdUrl xmlns="ebbfb97d-8400-4246-978d-8b68e4a1ec72">
      <Url>https://csiroau.sharepoint.com/sites/CSIROEducationOutreach2/_layouts/15/DocIdRedir.aspx?ID=ZE3VX6JE3FAU-1152004265-291</Url>
      <Description>ZE3VX6JE3FAU-1152004265-291</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Props1.xml><?xml version="1.0" encoding="utf-8"?>
<ds:datastoreItem xmlns:ds="http://schemas.openxmlformats.org/officeDocument/2006/customXml" ds:itemID="{51AA0615-A663-4008-BA65-A1AF400C3E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164C65-3D6C-4FB3-BBD7-41616554D5CA}">
  <ds:schemaRefs>
    <ds:schemaRef ds:uri="http://schemas.microsoft.com/sharepoint/events"/>
  </ds:schemaRefs>
</ds:datastoreItem>
</file>

<file path=customXml/itemProps3.xml><?xml version="1.0" encoding="utf-8"?>
<ds:datastoreItem xmlns:ds="http://schemas.openxmlformats.org/officeDocument/2006/customXml" ds:itemID="{339643AD-7BE0-42CA-9981-B14A45359759}">
  <ds:schemaRefs>
    <ds:schemaRef ds:uri="http://schemas.microsoft.com/sharepoint/v3/contenttype/forms"/>
  </ds:schemaRefs>
</ds:datastoreItem>
</file>

<file path=customXml/itemProps4.xml><?xml version="1.0" encoding="utf-8"?>
<ds:datastoreItem xmlns:ds="http://schemas.openxmlformats.org/officeDocument/2006/customXml" ds:itemID="{4E7A78C8-9757-4A7F-8046-6B67217E9F58}">
  <ds:schemaRefs>
    <ds:schemaRef ds:uri="http://schemas.microsoft.com/office/2006/metadata/properties"/>
    <ds:schemaRef ds:uri="http://schemas.microsoft.com/office/infopath/2007/PartnerControls"/>
    <ds:schemaRef ds:uri="cbf74718-704d-415e-8c81-199debd1d983"/>
    <ds:schemaRef ds:uri="16086451-6d37-4935-be9a-a54fea279158"/>
    <ds:schemaRef ds:uri="ebbfb97d-8400-4246-978d-8b68e4a1ec72"/>
    <ds:schemaRef ds:uri="a774ea9e-c034-4ea9-adc9-463ee3fef49f"/>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234</TotalTime>
  <Words>643</Words>
  <PresentationFormat>A4 Paper (210x297 mm)</PresentationFormat>
  <Paragraphs>61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Open Sans</vt:lpstr>
      <vt:lpstr>Office Theme</vt:lpstr>
      <vt:lpstr>Space Careers Wayfinder Humans in Deep Space</vt:lpstr>
      <vt:lpstr>Humans in Deep Space – page 2</vt:lpstr>
      <vt:lpstr>Space Careers Wayfinder Identify and label effects of prolonged space travel on the human body</vt:lpstr>
      <vt:lpstr>Identify and label effects of prolonged space travel on the human body – page 2</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Humans in deep space student resource</dc:title>
  <dcterms:created xsi:type="dcterms:W3CDTF">2023-04-19T21:44:39Z</dcterms:created>
  <dcterms:modified xsi:type="dcterms:W3CDTF">2024-07-24T00:34:50Z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89d778b8-c000-4cf8-a327-6249c4a38f14</vt:lpwstr>
  </property>
  <property fmtid="{D5CDD505-2E9C-101B-9397-08002B2CF9AE}" pid="4" name="MediaServiceImageTags">
    <vt:lpwstr/>
  </property>
</Properties>
</file>