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56" r:id="rId6"/>
    <p:sldId id="260" r:id="rId7"/>
    <p:sldId id="261" r:id="rId8"/>
    <p:sldId id="258"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39925-0E4E-4D50-A257-879DDC0CA133}" v="48" dt="2024-04-02T05:16:40.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97" d="100"/>
          <a:sy n="97" d="100"/>
        </p:scale>
        <p:origin x="3632" y="1208"/>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_LD5PkV6rI" TargetMode="External"/><Relationship Id="rId7" Type="http://schemas.openxmlformats.org/officeDocument/2006/relationships/image" Target="../media/image5.svg"/><Relationship Id="rId2" Type="http://schemas.openxmlformats.org/officeDocument/2006/relationships/hyperlink" Target="https://www.britannica.com/list/7-accidents-and-disasters-in-spaceflight-history"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publicdomainpictures.net/en/view-image.php?image=181689&amp;picture=astronaut-at-work"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itchenaid.com/pinch-of-help/countertop-appliances/types-of-flour-and-their-uses.html"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nho49NLVpA" TargetMode="External"/><Relationship Id="rId2" Type="http://schemas.openxmlformats.org/officeDocument/2006/relationships/hyperlink" Target="https://www.thoughtco.com/homemade-glue-recipes-607826" TargetMode="External"/><Relationship Id="rId1" Type="http://schemas.openxmlformats.org/officeDocument/2006/relationships/slideLayout" Target="../slideLayouts/slideLayout2.xml"/><Relationship Id="rId4" Type="http://schemas.openxmlformats.org/officeDocument/2006/relationships/hyperlink" Target="https://www.nasa.gov/directorates/spacetech/game_changing_development/projects/sa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5756634" cy="1068736"/>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lang="en-AU" sz="2400" dirty="0">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Engineering Solutions | Haley</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3195472"/>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Engineering Solutions</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During Hayley’s video she describes the benefit and satisfaction to her personally of ‘tinkering,’ and the reaction to her tinkering during the interview for an apprenticeship.</a:t>
            </a:r>
          </a:p>
          <a:p>
            <a:pPr marL="363538">
              <a:lnSpc>
                <a:spcPct val="107000"/>
              </a:lnSpc>
              <a:spcBef>
                <a:spcPts val="300"/>
              </a:spcBef>
              <a:spcAft>
                <a:spcPts val="300"/>
              </a:spcAft>
            </a:pPr>
            <a:r>
              <a:rPr lang="en-AU" sz="1000" i="1" dirty="0">
                <a:solidFill>
                  <a:schemeClr val="accent5"/>
                </a:solidFill>
                <a:latin typeface="Calibri" panose="020F0502020204030204" pitchFamily="34" charset="0"/>
                <a:cs typeface="Calibri" panose="020F0502020204030204" pitchFamily="34" charset="0"/>
              </a:rPr>
              <a:t>“There's nothing worse than something breaking down and you don't know how to fix it because you've never had that experience … learning how to tinker”</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Space exploration can be problematic. A prerequisite to surviving a potential disaster is the ability to think creatively, adapt, and use whatever is available to fulfil a need. In space, things can go wrong. Look at the accidents and tragic disasters in the following video </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www.britannica.com</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/list/7-accidents-and-disasters-in-spaceflight-history</a:t>
            </a:r>
            <a:endParaRPr lang="en-AU" sz="1000" dirty="0">
              <a:solidFill>
                <a:srgbClr val="57575A"/>
              </a:solidFill>
              <a:latin typeface="Calibri" panose="020F0502020204030204" pitchFamily="34" charset="0"/>
              <a:cs typeface="Calibri" panose="020F0502020204030204" pitchFamily="34" charset="0"/>
            </a:endParaRP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story of the factual Apollo 13 mission was made into a docudrama in 1995. Of note, is the amazing ingenuity of how the entire team comprising Earth based staff and astronaut crew troubleshooted all the difficult and life-threatening issues and the genuine victory of returning all crew safely back to Earth.</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Problem solving with available materials to address specific issues is crucial to space survival. See how the Apollo 13 mission addressed the issue of carbon dioxide build up in their cabin and the teamwork involved between astronauts and ground crew. See </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www.youtube.com</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watch?v</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B_LD5PkV6rI</a:t>
            </a:r>
            <a:endParaRPr lang="en-AU" sz="1000" dirty="0">
              <a:solidFill>
                <a:srgbClr val="57575A"/>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EB2AA6A-B4E3-ACE0-D6E9-34C1C212F700}"/>
              </a:ext>
            </a:extLst>
          </p:cNvPr>
          <p:cNvSpPr txBox="1"/>
          <p:nvPr/>
        </p:nvSpPr>
        <p:spPr>
          <a:xfrm>
            <a:off x="552092" y="6955716"/>
            <a:ext cx="2876908" cy="1999760"/>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Brief</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There are astronauts marooned on Mars who have </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a shortage of construction materials to help secure prefabricated structures, so they need to improvise. They need a low density, mouldable, composite substitute for repairs. On Earth, your team have been tasked to create a type of composite material made from several types of flour, toilet paper and water, all of which the astronauts have in good supply.</a:t>
            </a:r>
          </a:p>
        </p:txBody>
      </p:sp>
      <p:pic>
        <p:nvPicPr>
          <p:cNvPr id="13" name="Picture 12" descr="Image of an astronaut working. &#10;&#10;">
            <a:extLst>
              <a:ext uri="{FF2B5EF4-FFF2-40B4-BE49-F238E27FC236}">
                <a16:creationId xmlns:a16="http://schemas.microsoft.com/office/drawing/2014/main" id="{9CD7654F-9CE9-CDC3-F09C-765C0DC9E7D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3046" y="6691379"/>
            <a:ext cx="1519070" cy="2289784"/>
          </a:xfrm>
          <a:prstGeom prst="rect">
            <a:avLst/>
          </a:prstGeom>
        </p:spPr>
      </p:pic>
      <p:sp>
        <p:nvSpPr>
          <p:cNvPr id="14" name="Text Box 3">
            <a:extLst>
              <a:ext uri="{FF2B5EF4-FFF2-40B4-BE49-F238E27FC236}">
                <a16:creationId xmlns:a16="http://schemas.microsoft.com/office/drawing/2014/main" id="{C3AD9CBB-B3ED-AFFC-0284-3A6EB68744D9}"/>
              </a:ext>
            </a:extLst>
          </p:cNvPr>
          <p:cNvSpPr txBox="1"/>
          <p:nvPr/>
        </p:nvSpPr>
        <p:spPr>
          <a:xfrm>
            <a:off x="5032677" y="8598881"/>
            <a:ext cx="1325919" cy="382282"/>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rPr>
              <a:t>https://</a:t>
            </a:r>
            <a:r>
              <a:rPr lang="en-AU" sz="700" dirty="0" err="1">
                <a:solidFill>
                  <a:srgbClr val="57575A"/>
                </a:solidFill>
                <a:latin typeface="Calibri" panose="020F0502020204030204" pitchFamily="34" charset="0"/>
                <a:cs typeface="Calibri" panose="020F0502020204030204" pitchFamily="34" charset="0"/>
              </a:rPr>
              <a:t>www.publicdomainpictures.net</a:t>
            </a:r>
            <a:r>
              <a:rPr lang="en-AU" sz="700" dirty="0">
                <a:solidFill>
                  <a:srgbClr val="57575A"/>
                </a:solidFill>
                <a:latin typeface="Calibri" panose="020F0502020204030204" pitchFamily="34" charset="0"/>
                <a:cs typeface="Calibri" panose="020F0502020204030204" pitchFamily="34" charset="0"/>
              </a:rPr>
              <a:t>/pictures/190000/</a:t>
            </a:r>
            <a:r>
              <a:rPr lang="en-AU" sz="700" dirty="0" err="1">
                <a:solidFill>
                  <a:srgbClr val="57575A"/>
                </a:solidFill>
                <a:latin typeface="Calibri" panose="020F0502020204030204" pitchFamily="34" charset="0"/>
                <a:cs typeface="Calibri" panose="020F0502020204030204" pitchFamily="34" charset="0"/>
              </a:rPr>
              <a:t>velka</a:t>
            </a:r>
            <a:r>
              <a:rPr lang="en-AU" sz="700" dirty="0">
                <a:solidFill>
                  <a:srgbClr val="57575A"/>
                </a:solidFill>
                <a:latin typeface="Calibri" panose="020F0502020204030204" pitchFamily="34" charset="0"/>
                <a:cs typeface="Calibri" panose="020F0502020204030204" pitchFamily="34" charset="0"/>
              </a:rPr>
              <a:t>/astronaut-at-</a:t>
            </a:r>
            <a:r>
              <a:rPr lang="en-AU" sz="700" dirty="0" err="1">
                <a:solidFill>
                  <a:srgbClr val="57575A"/>
                </a:solidFill>
                <a:latin typeface="Calibri" panose="020F0502020204030204" pitchFamily="34" charset="0"/>
                <a:cs typeface="Calibri" panose="020F0502020204030204" pitchFamily="34" charset="0"/>
              </a:rPr>
              <a:t>work.jpg</a:t>
            </a:r>
            <a:endParaRPr lang="en-AU" sz="700" dirty="0">
              <a:solidFill>
                <a:srgbClr val="57575A"/>
              </a:solidFill>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pic>
        <p:nvPicPr>
          <p:cNvPr id="12" name="Graphic 11">
            <a:extLst>
              <a:ext uri="{FF2B5EF4-FFF2-40B4-BE49-F238E27FC236}">
                <a16:creationId xmlns:a16="http://schemas.microsoft.com/office/drawing/2014/main" id="{EB9B3919-293A-D069-A6EF-9091CD4326A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06939" y="6862759"/>
            <a:ext cx="431902" cy="431902"/>
          </a:xfrm>
          <a:prstGeom prst="rect">
            <a:avLst/>
          </a:prstGeom>
        </p:spPr>
      </p:pic>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5C55C-1849-7AB0-FAF8-8290C1DD8881}"/>
              </a:ext>
            </a:extLst>
          </p:cNvPr>
          <p:cNvSpPr txBox="1"/>
          <p:nvPr/>
        </p:nvSpPr>
        <p:spPr>
          <a:xfrm>
            <a:off x="549275" y="585118"/>
            <a:ext cx="5759449" cy="1922816"/>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From your engineering background, you know that by combining several types of </a:t>
            </a:r>
            <a:r>
              <a:rPr lang="en-AU" sz="1000" b="1" dirty="0">
                <a:solidFill>
                  <a:srgbClr val="57575A"/>
                </a:solidFill>
                <a:latin typeface="Calibri" panose="020F0502020204030204" pitchFamily="34" charset="0"/>
                <a:cs typeface="Calibri" panose="020F0502020204030204" pitchFamily="34" charset="0"/>
              </a:rPr>
              <a:t>binders</a:t>
            </a:r>
            <a:r>
              <a:rPr lang="en-AU" sz="1000" dirty="0">
                <a:solidFill>
                  <a:srgbClr val="57575A"/>
                </a:solidFill>
                <a:latin typeface="Calibri" panose="020F0502020204030204" pitchFamily="34" charset="0"/>
                <a:cs typeface="Calibri" panose="020F0502020204030204" pitchFamily="34" charset="0"/>
              </a:rPr>
              <a:t> with a </a:t>
            </a:r>
            <a:r>
              <a:rPr lang="en-AU" sz="1000" b="1" dirty="0">
                <a:solidFill>
                  <a:srgbClr val="57575A"/>
                </a:solidFill>
                <a:latin typeface="Calibri" panose="020F0502020204030204" pitchFamily="34" charset="0"/>
                <a:cs typeface="Calibri" panose="020F0502020204030204" pitchFamily="34" charset="0"/>
              </a:rPr>
              <a:t>fibre</a:t>
            </a:r>
            <a:r>
              <a:rPr lang="en-AU" sz="1000" dirty="0">
                <a:solidFill>
                  <a:srgbClr val="57575A"/>
                </a:solidFill>
                <a:latin typeface="Calibri" panose="020F0502020204030204" pitchFamily="34" charset="0"/>
                <a:cs typeface="Calibri" panose="020F0502020204030204" pitchFamily="34" charset="0"/>
              </a:rPr>
              <a:t> can enhance the physical properties of a </a:t>
            </a:r>
            <a:r>
              <a:rPr lang="en-AU" sz="1000" b="1" dirty="0">
                <a:solidFill>
                  <a:srgbClr val="57575A"/>
                </a:solidFill>
                <a:latin typeface="Calibri" panose="020F0502020204030204" pitchFamily="34" charset="0"/>
                <a:cs typeface="Calibri" panose="020F0502020204030204" pitchFamily="34" charset="0"/>
              </a:rPr>
              <a:t>composite</a:t>
            </a:r>
            <a:r>
              <a:rPr lang="en-AU" sz="1000" dirty="0">
                <a:solidFill>
                  <a:srgbClr val="57575A"/>
                </a:solidFill>
                <a:latin typeface="Calibri" panose="020F0502020204030204" pitchFamily="34" charset="0"/>
                <a:cs typeface="Calibri" panose="020F0502020204030204" pitchFamily="34" charset="0"/>
              </a:rPr>
              <a:t> material. In this situation the binder is formed from </a:t>
            </a:r>
            <a:r>
              <a:rPr lang="en-AU" sz="1000" i="1" dirty="0">
                <a:solidFill>
                  <a:srgbClr val="57575A"/>
                </a:solidFill>
                <a:latin typeface="Calibri" panose="020F0502020204030204" pitchFamily="34" charset="0"/>
                <a:cs typeface="Calibri" panose="020F0502020204030204" pitchFamily="34" charset="0"/>
              </a:rPr>
              <a:t>different food-based glues </a:t>
            </a:r>
            <a:r>
              <a:rPr lang="en-AU" sz="1000" dirty="0">
                <a:solidFill>
                  <a:srgbClr val="57575A"/>
                </a:solidFill>
                <a:latin typeface="Calibri" panose="020F0502020204030204" pitchFamily="34" charset="0"/>
                <a:cs typeface="Calibri" panose="020F0502020204030204" pitchFamily="34" charset="0"/>
              </a:rPr>
              <a:t>and the fibre is the toilet paper.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Your challenge is to work out which type of composite material is the strongest. The information would be sent to the astronauts to help with their survival until their rescue.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You need to design and implement a </a:t>
            </a:r>
            <a:r>
              <a:rPr lang="en-AU" sz="1000" b="1" dirty="0">
                <a:solidFill>
                  <a:srgbClr val="57575A"/>
                </a:solidFill>
                <a:latin typeface="Calibri" panose="020F0502020204030204" pitchFamily="34" charset="0"/>
                <a:cs typeface="Calibri" panose="020F0502020204030204" pitchFamily="34" charset="0"/>
              </a:rPr>
              <a:t>fair test </a:t>
            </a:r>
            <a:r>
              <a:rPr lang="en-AU" sz="1000" dirty="0">
                <a:solidFill>
                  <a:srgbClr val="57575A"/>
                </a:solidFill>
                <a:latin typeface="Calibri" panose="020F0502020204030204" pitchFamily="34" charset="0"/>
                <a:cs typeface="Calibri" panose="020F0502020204030204" pitchFamily="34" charset="0"/>
              </a:rPr>
              <a:t>to achieve this.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strength should be quantifiable by measuring an increasing weight force until breaking.</a:t>
            </a:r>
          </a:p>
        </p:txBody>
      </p:sp>
      <p:sp>
        <p:nvSpPr>
          <p:cNvPr id="12" name="Rectangle 11">
            <a:extLst>
              <a:ext uri="{FF2B5EF4-FFF2-40B4-BE49-F238E27FC236}">
                <a16:creationId xmlns:a16="http://schemas.microsoft.com/office/drawing/2014/main" id="{D6939823-35B6-6113-C8A1-734990221886}"/>
              </a:ext>
              <a:ext uri="{C183D7F6-B498-43B3-948B-1728B52AA6E4}">
                <adec:decorative xmlns:adec="http://schemas.microsoft.com/office/drawing/2017/decorative" val="1"/>
              </a:ext>
            </a:extLst>
          </p:cNvPr>
          <p:cNvSpPr/>
          <p:nvPr/>
        </p:nvSpPr>
        <p:spPr>
          <a:xfrm>
            <a:off x="0" y="2704057"/>
            <a:ext cx="6858000" cy="636100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9B9C1E35-2E0F-5A6F-F857-37341B46C0B3}"/>
              </a:ext>
            </a:extLst>
          </p:cNvPr>
          <p:cNvSpPr txBox="1"/>
          <p:nvPr/>
        </p:nvSpPr>
        <p:spPr>
          <a:xfrm>
            <a:off x="549275" y="2872839"/>
            <a:ext cx="5759449" cy="1062965"/>
          </a:xfrm>
          <a:prstGeom prst="rect">
            <a:avLst/>
          </a:prstGeom>
          <a:noFill/>
        </p:spPr>
        <p:txBody>
          <a:bodyPr wrap="square" lIns="72000" tIns="72000" rIns="72000" bIns="72000">
            <a:spAutoFit/>
          </a:bodyPr>
          <a:lstStyle/>
          <a:p>
            <a:pPr>
              <a:spcBef>
                <a:spcPts val="300"/>
              </a:spcBef>
              <a:spcAft>
                <a:spcPts val="300"/>
              </a:spcAft>
            </a:pPr>
            <a:r>
              <a:rPr lang="en-AU" dirty="0">
                <a:solidFill>
                  <a:schemeClr val="accent5"/>
                </a:solidFill>
                <a:latin typeface="Open Sans" pitchFamily="2" charset="0"/>
                <a:ea typeface="Open Sans" pitchFamily="2" charset="0"/>
                <a:cs typeface="Open Sans" pitchFamily="2" charset="0"/>
              </a:rPr>
              <a:t>Materials</a:t>
            </a:r>
            <a:r>
              <a:rPr lang="en-AU" sz="1000" b="1" dirty="0">
                <a:solidFill>
                  <a:srgbClr val="57575A"/>
                </a:solidFill>
                <a:latin typeface="Calibri" panose="020F0502020204030204" pitchFamily="34" charset="0"/>
                <a:cs typeface="Calibri" panose="020F0502020204030204" pitchFamily="34" charset="0"/>
              </a:rPr>
              <a:t> </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Three of the following types of flour or alternative flour that is available. Other types of flour can be identified in the following website</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www.kitchenaid.com</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/pinch-of-help/countertop-appliances/types-of-flour-and-their-</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uses.html</a:t>
            </a:r>
            <a:endParaRPr lang="en-AU" sz="1000" dirty="0">
              <a:solidFill>
                <a:srgbClr val="57575A"/>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827619B-BF9D-1756-FC8F-CB96591DACE3}"/>
              </a:ext>
            </a:extLst>
          </p:cNvPr>
          <p:cNvSpPr txBox="1"/>
          <p:nvPr/>
        </p:nvSpPr>
        <p:spPr>
          <a:xfrm>
            <a:off x="549275" y="3911248"/>
            <a:ext cx="5759449" cy="2272382"/>
          </a:xfrm>
          <a:prstGeom prst="rect">
            <a:avLst/>
          </a:prstGeom>
          <a:noFill/>
        </p:spPr>
        <p:txBody>
          <a:bodyPr wrap="square" lIns="72000" tIns="72000" rIns="72000" bIns="72000" numCol="2" spcCol="360000">
            <a:noAutofit/>
          </a:bodyPr>
          <a:lstStyle/>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white flour (wheat based)</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rice flour</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glutinous rice flour</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pastry flour</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10 x 3 linked toilet paper strips</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water</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3 x small cardboard disposable food bowls. Dispose into garbage bag after use. </a:t>
            </a:r>
            <a:br>
              <a:rPr lang="en-AU" sz="1000" dirty="0">
                <a:solidFill>
                  <a:srgbClr val="57575A"/>
                </a:solidFill>
                <a:latin typeface="Calibri" panose="020F0502020204030204" pitchFamily="34" charset="0"/>
                <a:cs typeface="Calibri" panose="020F0502020204030204" pitchFamily="34" charset="0"/>
              </a:rPr>
            </a:br>
            <a:r>
              <a:rPr lang="en-AU" sz="1000" b="1" dirty="0">
                <a:solidFill>
                  <a:srgbClr val="57575A"/>
                </a:solidFill>
                <a:latin typeface="Calibri" panose="020F0502020204030204" pitchFamily="34" charset="0"/>
                <a:cs typeface="Calibri" panose="020F0502020204030204" pitchFamily="34" charset="0"/>
              </a:rPr>
              <a:t>No glue is to go down any sinks</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all regular equipment available in a high school laboratory</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medium bulldog clip</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large paper clip</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stirring spoon</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digital or other scale (at least </a:t>
            </a:r>
            <a:r>
              <a:rPr lang="en-AU" sz="1000" dirty="0" err="1">
                <a:solidFill>
                  <a:srgbClr val="57575A"/>
                </a:solidFill>
                <a:latin typeface="Calibri" panose="020F0502020204030204" pitchFamily="34" charset="0"/>
                <a:cs typeface="Calibri" panose="020F0502020204030204" pitchFamily="34" charset="0"/>
              </a:rPr>
              <a:t>1kg</a:t>
            </a:r>
            <a:r>
              <a:rPr lang="en-AU" sz="1000" dirty="0">
                <a:solidFill>
                  <a:srgbClr val="57575A"/>
                </a:solidFill>
                <a:latin typeface="Calibri" panose="020F0502020204030204" pitchFamily="34" charset="0"/>
                <a:cs typeface="Calibri" panose="020F0502020204030204" pitchFamily="34" charset="0"/>
              </a:rPr>
              <a:t> maximum load)</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materials to add mass to a suspended container to calculate breaking strain weight force</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plastic sandwich wrap or silicone baking paper for curing(drying) composite glue/fibre strips</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Post It Note or equivalent labels</a:t>
            </a:r>
          </a:p>
          <a:p>
            <a:pPr marL="171450" lvl="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large garbage bag for waste materials</a:t>
            </a:r>
          </a:p>
        </p:txBody>
      </p:sp>
      <p:sp>
        <p:nvSpPr>
          <p:cNvPr id="10" name="TextBox 9">
            <a:extLst>
              <a:ext uri="{FF2B5EF4-FFF2-40B4-BE49-F238E27FC236}">
                <a16:creationId xmlns:a16="http://schemas.microsoft.com/office/drawing/2014/main" id="{F598F8B9-7934-AD28-27F0-191D0496821B}"/>
              </a:ext>
            </a:extLst>
          </p:cNvPr>
          <p:cNvSpPr txBox="1"/>
          <p:nvPr/>
        </p:nvSpPr>
        <p:spPr>
          <a:xfrm>
            <a:off x="549275" y="6126480"/>
            <a:ext cx="5759449" cy="302757"/>
          </a:xfrm>
          <a:prstGeom prst="rect">
            <a:avLst/>
          </a:prstGeom>
          <a:noFill/>
        </p:spPr>
        <p:txBody>
          <a:bodyPr wrap="square" lIns="72000" tIns="72000" rIns="72000" bIns="72000">
            <a:spAutoFit/>
          </a:bodyPr>
          <a:lstStyle/>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In designing this fair test, you must:</a:t>
            </a:r>
          </a:p>
        </p:txBody>
      </p:sp>
      <p:sp>
        <p:nvSpPr>
          <p:cNvPr id="11" name="TextBox 10">
            <a:extLst>
              <a:ext uri="{FF2B5EF4-FFF2-40B4-BE49-F238E27FC236}">
                <a16:creationId xmlns:a16="http://schemas.microsoft.com/office/drawing/2014/main" id="{61C2F1FC-BF51-3827-7C1B-7D006E321695}"/>
              </a:ext>
            </a:extLst>
          </p:cNvPr>
          <p:cNvSpPr txBox="1"/>
          <p:nvPr/>
        </p:nvSpPr>
        <p:spPr>
          <a:xfrm>
            <a:off x="549275" y="6389370"/>
            <a:ext cx="5759449" cy="2320290"/>
          </a:xfrm>
          <a:prstGeom prst="rect">
            <a:avLst/>
          </a:prstGeom>
          <a:noFill/>
        </p:spPr>
        <p:txBody>
          <a:bodyPr wrap="square" lIns="72000" tIns="72000" rIns="72000" bIns="72000" numCol="2" spcCol="360000">
            <a:noAutofit/>
          </a:bodyPr>
          <a:lstStyle/>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identify all the variables</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only </a:t>
            </a:r>
            <a:r>
              <a:rPr lang="en-AU" sz="1000" i="1" dirty="0">
                <a:solidFill>
                  <a:srgbClr val="57575A"/>
                </a:solidFill>
                <a:latin typeface="Calibri" panose="020F0502020204030204" pitchFamily="34" charset="0"/>
                <a:cs typeface="Calibri" panose="020F0502020204030204" pitchFamily="34" charset="0"/>
              </a:rPr>
              <a:t>change</a:t>
            </a:r>
            <a:r>
              <a:rPr lang="en-AU" sz="1000" dirty="0">
                <a:solidFill>
                  <a:srgbClr val="57575A"/>
                </a:solidFill>
                <a:latin typeface="Calibri" panose="020F0502020204030204" pitchFamily="34" charset="0"/>
                <a:cs typeface="Calibri" panose="020F0502020204030204" pitchFamily="34" charset="0"/>
              </a:rPr>
              <a:t> one variable (independent), the type of food-based glue</a:t>
            </a:r>
          </a:p>
          <a:p>
            <a:pPr marL="171450" indent="-171450">
              <a:lnSpc>
                <a:spcPct val="107000"/>
              </a:lnSpc>
              <a:spcBef>
                <a:spcPts val="100"/>
              </a:spcBef>
              <a:spcAft>
                <a:spcPts val="100"/>
              </a:spcAft>
              <a:buFont typeface="Arial" panose="020B0604020202020204" pitchFamily="34" charset="0"/>
              <a:buChar char="•"/>
            </a:pPr>
            <a:r>
              <a:rPr lang="en-AU" sz="1000" i="1" dirty="0">
                <a:solidFill>
                  <a:srgbClr val="57575A"/>
                </a:solidFill>
                <a:latin typeface="Calibri" panose="020F0502020204030204" pitchFamily="34" charset="0"/>
                <a:cs typeface="Calibri" panose="020F0502020204030204" pitchFamily="34" charset="0"/>
              </a:rPr>
              <a:t>measure</a:t>
            </a:r>
            <a:r>
              <a:rPr lang="en-AU" sz="1000" dirty="0">
                <a:solidFill>
                  <a:srgbClr val="57575A"/>
                </a:solidFill>
                <a:latin typeface="Calibri" panose="020F0502020204030204" pitchFamily="34" charset="0"/>
                <a:cs typeface="Calibri" panose="020F0502020204030204" pitchFamily="34" charset="0"/>
              </a:rPr>
              <a:t> one variable (dependent), the strength of the composite paper by measuring the weight (N) strain before breaking</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keep all other variables the same (controlled variables)</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design a repeatable procedure that can tested</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each composite type should be tested three times to allow an average figure to be calculated</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weight (N) = mass (kg) x 9.8 m/</a:t>
            </a:r>
            <a:r>
              <a:rPr lang="en-AU" sz="1000" dirty="0" err="1">
                <a:solidFill>
                  <a:srgbClr val="57575A"/>
                </a:solidFill>
                <a:latin typeface="Calibri" panose="020F0502020204030204" pitchFamily="34" charset="0"/>
                <a:cs typeface="Calibri" panose="020F0502020204030204" pitchFamily="34" charset="0"/>
              </a:rPr>
              <a:t>s</a:t>
            </a:r>
            <a:r>
              <a:rPr lang="en-AU" sz="1000" baseline="30000" dirty="0" err="1">
                <a:solidFill>
                  <a:srgbClr val="57575A"/>
                </a:solidFill>
                <a:latin typeface="Calibri" panose="020F0502020204030204" pitchFamily="34" charset="0"/>
                <a:cs typeface="Calibri" panose="020F0502020204030204" pitchFamily="34" charset="0"/>
              </a:rPr>
              <a:t>2</a:t>
            </a:r>
            <a:endParaRPr lang="en-AU" sz="1000" baseline="30000" dirty="0">
              <a:solidFill>
                <a:srgbClr val="57575A"/>
              </a:solidFill>
              <a:latin typeface="Calibri" panose="020F0502020204030204" pitchFamily="34" charset="0"/>
              <a:cs typeface="Calibri" panose="020F0502020204030204" pitchFamily="34" charset="0"/>
            </a:endParaRP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devise a method so that masses can be added to the paper clip ‘threaded’ onto a bulldog clip that is clipped to the dangling strip of composite paper. Record the mass it can suspend </a:t>
            </a:r>
            <a:r>
              <a:rPr lang="en-AU" sz="1000" i="1" dirty="0">
                <a:solidFill>
                  <a:srgbClr val="57575A"/>
                </a:solidFill>
                <a:latin typeface="Calibri" panose="020F0502020204030204" pitchFamily="34" charset="0"/>
                <a:cs typeface="Calibri" panose="020F0502020204030204" pitchFamily="34" charset="0"/>
              </a:rPr>
              <a:t>before</a:t>
            </a:r>
            <a:r>
              <a:rPr lang="en-AU" sz="1000" dirty="0">
                <a:solidFill>
                  <a:srgbClr val="57575A"/>
                </a:solidFill>
                <a:latin typeface="Calibri" panose="020F0502020204030204" pitchFamily="34" charset="0"/>
                <a:cs typeface="Calibri" panose="020F0502020204030204" pitchFamily="34" charset="0"/>
              </a:rPr>
              <a:t> it breaks</a:t>
            </a:r>
          </a:p>
          <a:p>
            <a:pPr marL="171450" indent="-171450">
              <a:lnSpc>
                <a:spcPct val="107000"/>
              </a:lnSpc>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do a control measurement of the tissue fibre alone without binder glue</a:t>
            </a:r>
          </a:p>
        </p:txBody>
      </p:sp>
      <p:sp>
        <p:nvSpPr>
          <p:cNvPr id="2" name="Footer Placeholder 1">
            <a:extLst>
              <a:ext uri="{FF2B5EF4-FFF2-40B4-BE49-F238E27FC236}">
                <a16:creationId xmlns:a16="http://schemas.microsoft.com/office/drawing/2014/main" id="{6BD8EB23-3AB1-5B6E-9E16-A7DDD43FCA7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B22F8DA1-D1C1-FFA1-0336-B0F1E011D6E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5" name="Title 4">
            <a:extLst>
              <a:ext uri="{FF2B5EF4-FFF2-40B4-BE49-F238E27FC236}">
                <a16:creationId xmlns:a16="http://schemas.microsoft.com/office/drawing/2014/main" id="{9A79D0BD-F5D6-4A9A-6A07-BA16E4665138}"/>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Haley – page 2</a:t>
            </a:r>
            <a:endParaRPr lang="en-AU" dirty="0"/>
          </a:p>
        </p:txBody>
      </p:sp>
      <p:pic>
        <p:nvPicPr>
          <p:cNvPr id="8" name="Graphic 7">
            <a:extLst>
              <a:ext uri="{FF2B5EF4-FFF2-40B4-BE49-F238E27FC236}">
                <a16:creationId xmlns:a16="http://schemas.microsoft.com/office/drawing/2014/main" id="{7F86DD9B-6442-9B40-AC11-2890710E7A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3543" y="469175"/>
            <a:ext cx="430516" cy="430516"/>
          </a:xfrm>
          <a:prstGeom prst="rect">
            <a:avLst/>
          </a:prstGeom>
        </p:spPr>
      </p:pic>
    </p:spTree>
    <p:extLst>
      <p:ext uri="{BB962C8B-B14F-4D97-AF65-F5344CB8AC3E}">
        <p14:creationId xmlns:p14="http://schemas.microsoft.com/office/powerpoint/2010/main" val="83479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5C55C-1849-7AB0-FAF8-8290C1DD8881}"/>
              </a:ext>
            </a:extLst>
          </p:cNvPr>
          <p:cNvSpPr txBox="1"/>
          <p:nvPr/>
        </p:nvSpPr>
        <p:spPr>
          <a:xfrm>
            <a:off x="549275" y="585118"/>
            <a:ext cx="5759449" cy="3377445"/>
          </a:xfrm>
          <a:prstGeom prst="rect">
            <a:avLst/>
          </a:prstGeom>
          <a:solidFill>
            <a:schemeClr val="bg1"/>
          </a:solidFill>
        </p:spPr>
        <p:txBody>
          <a:bodyPr wrap="square" lIns="72000" tIns="72000" rIns="72000" bIns="72000">
            <a:spAutoFit/>
          </a:bodyPr>
          <a:lstStyle/>
          <a:p>
            <a:pPr>
              <a:lnSpc>
                <a:spcPct val="107000"/>
              </a:lnSpc>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Note that this inquiry is not about testing different configurations of the fibre structure. The structure should be the same for each trial, with the glue type as the only variable to be altered.</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Which type of composite glue and paper was the strongest regarding the highest suspended weight? </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What ideas can you think of using the available materials could enhance the weight bearing load?</a:t>
            </a:r>
          </a:p>
          <a:p>
            <a:pPr>
              <a:lnSpc>
                <a:spcPct val="107000"/>
              </a:lnSpc>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Notes to the teacher:</a:t>
            </a:r>
          </a:p>
          <a:p>
            <a:pPr marL="171450" lvl="0" indent="-171450">
              <a:lnSpc>
                <a:spcPct val="107000"/>
              </a:lnSpc>
              <a:spcBef>
                <a:spcPts val="300"/>
              </a:spcBef>
              <a:spcAft>
                <a:spcPts val="3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regarding the container and masses, use what is most conveniently available to you</a:t>
            </a:r>
          </a:p>
          <a:p>
            <a:pPr marL="171450" lvl="0" indent="-171450">
              <a:lnSpc>
                <a:spcPct val="107000"/>
              </a:lnSpc>
              <a:spcBef>
                <a:spcPts val="300"/>
              </a:spcBef>
              <a:spcAft>
                <a:spcPts val="3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activity needs to be done over two different lessons on different days to allow the glue to cure properly for a recommended three days before testing.</a:t>
            </a:r>
          </a:p>
          <a:p>
            <a:pPr marL="171450" lvl="0" indent="-171450">
              <a:lnSpc>
                <a:spcPct val="107000"/>
              </a:lnSpc>
              <a:spcBef>
                <a:spcPts val="300"/>
              </a:spcBef>
              <a:spcAft>
                <a:spcPts val="3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the easiest type of starch-based food glue involves mixing with cold water. See these websites for the simple mixing procedures.</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 </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www.thoughtco.com</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/homemade-glue-recipes-607826</a:t>
            </a:r>
            <a:r>
              <a:rPr lang="en-AU" sz="1000" dirty="0">
                <a:solidFill>
                  <a:srgbClr val="57575A"/>
                </a:solidFill>
                <a:latin typeface="Calibri" panose="020F0502020204030204" pitchFamily="34" charset="0"/>
                <a:cs typeface="Calibri" panose="020F0502020204030204" pitchFamily="34" charset="0"/>
              </a:rPr>
              <a:t>  or</a:t>
            </a:r>
          </a:p>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 </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www.youtube.com</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watch?v</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mnho49NLVpA</a:t>
            </a:r>
            <a:r>
              <a:rPr lang="en-AU" sz="1000" dirty="0">
                <a:solidFill>
                  <a:srgbClr val="57575A"/>
                </a:solidFill>
                <a:latin typeface="Calibri" panose="020F0502020204030204" pitchFamily="34" charset="0"/>
                <a:cs typeface="Calibri" panose="020F0502020204030204" pitchFamily="34" charset="0"/>
              </a:rPr>
              <a:t> from </a:t>
            </a:r>
            <a:r>
              <a:rPr lang="en-AU" sz="1000" dirty="0" err="1">
                <a:solidFill>
                  <a:srgbClr val="57575A"/>
                </a:solidFill>
                <a:latin typeface="Calibri" panose="020F0502020204030204" pitchFamily="34" charset="0"/>
                <a:cs typeface="Calibri" panose="020F0502020204030204" pitchFamily="34" charset="0"/>
              </a:rPr>
              <a:t>3min</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25s</a:t>
            </a:r>
            <a:endParaRPr lang="en-AU" sz="1000" dirty="0">
              <a:solidFill>
                <a:srgbClr val="57575A"/>
              </a:solidFill>
              <a:latin typeface="Calibri" panose="020F0502020204030204" pitchFamily="34" charset="0"/>
              <a:cs typeface="Calibri" panose="020F0502020204030204" pitchFamily="34" charset="0"/>
            </a:endParaRPr>
          </a:p>
          <a:p>
            <a:pPr marL="171450" lvl="0" indent="-171450">
              <a:lnSpc>
                <a:spcPct val="107000"/>
              </a:lnSpc>
              <a:spcBef>
                <a:spcPts val="300"/>
              </a:spcBef>
              <a:spcAft>
                <a:spcPts val="3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if using water for increasing mass, 1 ml water correlates to a mass of </a:t>
            </a:r>
            <a:r>
              <a:rPr lang="en-AU" sz="1000" dirty="0" err="1">
                <a:solidFill>
                  <a:srgbClr val="57575A"/>
                </a:solidFill>
                <a:latin typeface="Calibri" panose="020F0502020204030204" pitchFamily="34" charset="0"/>
                <a:cs typeface="Calibri" panose="020F0502020204030204" pitchFamily="34" charset="0"/>
              </a:rPr>
              <a:t>1g</a:t>
            </a:r>
            <a:endParaRPr lang="en-AU" sz="1000" dirty="0">
              <a:solidFill>
                <a:srgbClr val="57575A"/>
              </a:solidFill>
              <a:latin typeface="Calibri" panose="020F0502020204030204" pitchFamily="34" charset="0"/>
              <a:cs typeface="Calibri" panose="020F0502020204030204" pitchFamily="34" charset="0"/>
            </a:endParaRPr>
          </a:p>
          <a:p>
            <a:pPr marL="171450" lvl="0" indent="-171450">
              <a:lnSpc>
                <a:spcPct val="107000"/>
              </a:lnSpc>
              <a:spcBef>
                <a:spcPts val="300"/>
              </a:spcBef>
              <a:spcAft>
                <a:spcPts val="3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the toilet paper choice is intentional in design, so that the breaking strain required is not too difficult to reach (&lt;</a:t>
            </a:r>
            <a:r>
              <a:rPr lang="en-AU" sz="1000" dirty="0" err="1">
                <a:solidFill>
                  <a:srgbClr val="57575A"/>
                </a:solidFill>
                <a:latin typeface="Calibri" panose="020F0502020204030204" pitchFamily="34" charset="0"/>
                <a:cs typeface="Calibri" panose="020F0502020204030204" pitchFamily="34" charset="0"/>
              </a:rPr>
              <a:t>10N</a:t>
            </a:r>
            <a:r>
              <a:rPr lang="en-AU" sz="1000" dirty="0">
                <a:solidFill>
                  <a:srgbClr val="57575A"/>
                </a:solidFill>
                <a:latin typeface="Calibri" panose="020F0502020204030204" pitchFamily="34" charset="0"/>
                <a:cs typeface="Calibri" panose="020F0502020204030204" pitchFamily="34" charset="0"/>
              </a:rPr>
              <a:t>, equating to a maximum mass of about </a:t>
            </a:r>
            <a:r>
              <a:rPr lang="en-AU" sz="1000" dirty="0" err="1">
                <a:solidFill>
                  <a:srgbClr val="57575A"/>
                </a:solidFill>
                <a:latin typeface="Calibri" panose="020F0502020204030204" pitchFamily="34" charset="0"/>
                <a:cs typeface="Calibri" panose="020F0502020204030204" pitchFamily="34" charset="0"/>
              </a:rPr>
              <a:t>1kg</a:t>
            </a:r>
            <a:r>
              <a:rPr lang="en-AU" sz="1000" dirty="0">
                <a:solidFill>
                  <a:srgbClr val="57575A"/>
                </a:solidFill>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6D4D67E3-2026-EEB4-5FD6-734829BEED27}"/>
              </a:ext>
              <a:ext uri="{C183D7F6-B498-43B3-948B-1728B52AA6E4}">
                <adec:decorative xmlns:adec="http://schemas.microsoft.com/office/drawing/2017/decorative" val="1"/>
              </a:ext>
            </a:extLst>
          </p:cNvPr>
          <p:cNvSpPr/>
          <p:nvPr/>
        </p:nvSpPr>
        <p:spPr>
          <a:xfrm>
            <a:off x="0" y="4985088"/>
            <a:ext cx="6858000" cy="4146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88D87DF3-4D74-DB9B-7A43-0A481783DAAF}"/>
              </a:ext>
            </a:extLst>
          </p:cNvPr>
          <p:cNvSpPr txBox="1"/>
          <p:nvPr/>
        </p:nvSpPr>
        <p:spPr>
          <a:xfrm>
            <a:off x="549275" y="5257326"/>
            <a:ext cx="5759449" cy="2407949"/>
          </a:xfrm>
          <a:prstGeom prst="rect">
            <a:avLst/>
          </a:prstGeom>
          <a:noFill/>
        </p:spPr>
        <p:txBody>
          <a:bodyPr wrap="square" lIns="72000" tIns="72000" rIns="72000" bIns="72000">
            <a:spAutoFit/>
          </a:bodyPr>
          <a:lstStyle/>
          <a:p>
            <a:pPr>
              <a:spcBef>
                <a:spcPts val="1800"/>
              </a:spcBef>
              <a:spcAft>
                <a:spcPts val="1200"/>
              </a:spcAft>
            </a:pPr>
            <a:r>
              <a:rPr lang="en-AU" dirty="0">
                <a:solidFill>
                  <a:schemeClr val="accent1"/>
                </a:solidFill>
                <a:latin typeface="Open Sans" pitchFamily="2" charset="0"/>
                <a:ea typeface="Open Sans" pitchFamily="2" charset="0"/>
                <a:cs typeface="Open Sans" pitchFamily="2" charset="0"/>
              </a:rPr>
              <a:t>The Task</a:t>
            </a:r>
          </a:p>
          <a:p>
            <a:pPr>
              <a:lnSpc>
                <a:spcPct val="107000"/>
              </a:lnSpc>
              <a:spcBef>
                <a:spcPts val="300"/>
              </a:spcBef>
              <a:spcAft>
                <a:spcPts val="300"/>
              </a:spcAft>
            </a:pPr>
            <a:r>
              <a:rPr lang="en-AU" sz="1000" dirty="0">
                <a:solidFill>
                  <a:schemeClr val="bg1"/>
                </a:solidFill>
                <a:latin typeface="Calibri" panose="020F0502020204030204" pitchFamily="34" charset="0"/>
                <a:cs typeface="Calibri" panose="020F0502020204030204" pitchFamily="34" charset="0"/>
              </a:rPr>
              <a:t>Innovation has regularly occurred in sports equipment. One such innovation is the incorporation of carbon fibres into structures. Choose a sport that now incorporates carbon fibres. Research the history of the materials used to make this piece of equipment starting from the original materials. Tabulate the chronological advances in materials and include columns with the headings ‘Advantages’ and ‘Disadvantages.’</a:t>
            </a:r>
          </a:p>
          <a:p>
            <a:pPr>
              <a:lnSpc>
                <a:spcPct val="107000"/>
              </a:lnSpc>
              <a:spcBef>
                <a:spcPts val="300"/>
              </a:spcBef>
              <a:spcAft>
                <a:spcPts val="300"/>
              </a:spcAft>
            </a:pPr>
            <a:r>
              <a:rPr lang="en-AU" sz="1000" dirty="0">
                <a:solidFill>
                  <a:schemeClr val="bg1"/>
                </a:solidFill>
                <a:latin typeface="Calibri" panose="020F0502020204030204" pitchFamily="34" charset="0"/>
                <a:cs typeface="Calibri" panose="020F0502020204030204" pitchFamily="34" charset="0"/>
              </a:rPr>
              <a:t>NASA is researching Super lightweight Aerospace Composites (SAC), the next major phase in innovation of aerospace materials involving carbon nanotubes instead of metals and carbon fibre composites. </a:t>
            </a:r>
            <a:r>
              <a:rPr lang="en-AU" sz="10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t>
            </a:r>
            <a:r>
              <a:rPr lang="en-AU" sz="1000"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www.nasa.gov</a:t>
            </a:r>
            <a:r>
              <a:rPr lang="en-AU" sz="10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/directorates/</a:t>
            </a:r>
            <a:r>
              <a:rPr lang="en-AU" sz="1000"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spacetech</a:t>
            </a:r>
            <a:r>
              <a:rPr lang="en-AU" sz="10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AU" sz="1000"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game_changing_development</a:t>
            </a:r>
            <a:r>
              <a:rPr lang="en-AU" sz="10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/projects/sac</a:t>
            </a:r>
            <a:r>
              <a:rPr lang="en-AU" sz="1000" dirty="0">
                <a:solidFill>
                  <a:schemeClr val="bg1"/>
                </a:solidFill>
                <a:latin typeface="Calibri" panose="020F0502020204030204" pitchFamily="34" charset="0"/>
                <a:cs typeface="Calibri" panose="020F0502020204030204" pitchFamily="34" charset="0"/>
              </a:rPr>
              <a:t> </a:t>
            </a:r>
          </a:p>
          <a:p>
            <a:pPr>
              <a:lnSpc>
                <a:spcPct val="107000"/>
              </a:lnSpc>
              <a:spcBef>
                <a:spcPts val="300"/>
              </a:spcBef>
              <a:spcAft>
                <a:spcPts val="300"/>
              </a:spcAft>
            </a:pPr>
            <a:r>
              <a:rPr lang="en-AU" sz="1000" dirty="0">
                <a:solidFill>
                  <a:schemeClr val="bg1"/>
                </a:solidFill>
                <a:latin typeface="Calibri" panose="020F0502020204030204" pitchFamily="34" charset="0"/>
                <a:cs typeface="Calibri" panose="020F0502020204030204" pitchFamily="34" charset="0"/>
              </a:rPr>
              <a:t>Some examples of equipment that incorporated carbon fibres include tennis racquets, golf clubs, racing bicycles and formula one cars.</a:t>
            </a:r>
          </a:p>
        </p:txBody>
      </p:sp>
      <p:sp>
        <p:nvSpPr>
          <p:cNvPr id="2" name="Footer Placeholder 1">
            <a:extLst>
              <a:ext uri="{FF2B5EF4-FFF2-40B4-BE49-F238E27FC236}">
                <a16:creationId xmlns:a16="http://schemas.microsoft.com/office/drawing/2014/main" id="{6BD8EB23-3AB1-5B6E-9E16-A7DDD43FCA7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B22F8DA1-D1C1-FFA1-0336-B0F1E011D6E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8" name="Title 7">
            <a:extLst>
              <a:ext uri="{FF2B5EF4-FFF2-40B4-BE49-F238E27FC236}">
                <a16:creationId xmlns:a16="http://schemas.microsoft.com/office/drawing/2014/main" id="{C7C5340A-B07B-428A-6242-7C41A56357FC}"/>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Haley – page 3</a:t>
            </a:r>
            <a:endParaRPr lang="en-AU" dirty="0"/>
          </a:p>
        </p:txBody>
      </p:sp>
      <p:sp>
        <p:nvSpPr>
          <p:cNvPr id="6" name="Isosceles Triangle 5">
            <a:extLst>
              <a:ext uri="{FF2B5EF4-FFF2-40B4-BE49-F238E27FC236}">
                <a16:creationId xmlns:a16="http://schemas.microsoft.com/office/drawing/2014/main" id="{691DC3D0-314F-6CDB-14DF-D2AAD037C9C0}"/>
              </a:ext>
              <a:ext uri="{C183D7F6-B498-43B3-948B-1728B52AA6E4}">
                <adec:decorative xmlns:adec="http://schemas.microsoft.com/office/drawing/2017/decorative" val="1"/>
              </a:ext>
            </a:extLst>
          </p:cNvPr>
          <p:cNvSpPr/>
          <p:nvPr/>
        </p:nvSpPr>
        <p:spPr>
          <a:xfrm rot="10800000">
            <a:off x="3200401" y="4965209"/>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934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A9E6A02-5501-E1D5-0224-43F2F6506553}"/>
              </a:ext>
              <a:ext uri="{C183D7F6-B498-43B3-948B-1728B52AA6E4}">
                <adec:decorative xmlns:adec="http://schemas.microsoft.com/office/drawing/2017/decorative" val="1"/>
              </a:ext>
            </a:extLst>
          </p:cNvPr>
          <p:cNvSpPr/>
          <p:nvPr/>
        </p:nvSpPr>
        <p:spPr>
          <a:xfrm>
            <a:off x="377686" y="437323"/>
            <a:ext cx="6142383" cy="8489508"/>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TextBox 10">
            <a:extLst>
              <a:ext uri="{FF2B5EF4-FFF2-40B4-BE49-F238E27FC236}">
                <a16:creationId xmlns:a16="http://schemas.microsoft.com/office/drawing/2014/main" id="{421CDCF7-BA21-E599-412E-80E5FF0128D5}"/>
              </a:ext>
            </a:extLst>
          </p:cNvPr>
          <p:cNvSpPr txBox="1"/>
          <p:nvPr/>
        </p:nvSpPr>
        <p:spPr>
          <a:xfrm>
            <a:off x="549275" y="570163"/>
            <a:ext cx="5759449" cy="422405"/>
          </a:xfrm>
          <a:prstGeom prst="rect">
            <a:avLst/>
          </a:prstGeom>
          <a:no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Australian Curriculum</a:t>
            </a:r>
            <a:endParaRPr lang="en-AU" sz="105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F09223-9BEE-B337-5C18-8291A77F9B47}"/>
              </a:ext>
            </a:extLst>
          </p:cNvPr>
          <p:cNvSpPr txBox="1"/>
          <p:nvPr/>
        </p:nvSpPr>
        <p:spPr>
          <a:xfrm>
            <a:off x="549276" y="1035345"/>
            <a:ext cx="5759450" cy="5114934"/>
          </a:xfrm>
          <a:prstGeom prst="rect">
            <a:avLst/>
          </a:prstGeom>
          <a:noFill/>
        </p:spPr>
        <p:txBody>
          <a:bodyPr wrap="square" lIns="72000" tIns="72000" rIns="72000" bIns="72000" numCol="2" spcCol="180000">
            <a:noAutofit/>
          </a:bodyPr>
          <a:lstStyle/>
          <a:p>
            <a:pPr>
              <a:spcBef>
                <a:spcPts val="100"/>
              </a:spcBef>
              <a:spcAft>
                <a:spcPts val="100"/>
              </a:spcAft>
            </a:pPr>
            <a:r>
              <a:rPr lang="en-AU" sz="1000" b="1" dirty="0">
                <a:solidFill>
                  <a:srgbClr val="57575A"/>
                </a:solidFill>
                <a:latin typeface="Calibri" panose="020F0502020204030204" pitchFamily="34" charset="0"/>
                <a:cs typeface="Calibri" panose="020F0502020204030204" pitchFamily="34" charset="0"/>
              </a:rPr>
              <a:t>Science</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Investigate how advances in technologies enable advances in science, and how science has contributed to developments in technologies and engineering (</a:t>
            </a:r>
            <a:r>
              <a:rPr lang="en-AU" sz="1000" dirty="0" err="1">
                <a:solidFill>
                  <a:srgbClr val="57575A"/>
                </a:solidFill>
                <a:latin typeface="Calibri" panose="020F0502020204030204" pitchFamily="34" charset="0"/>
                <a:cs typeface="Calibri" panose="020F0502020204030204" pitchFamily="34" charset="0"/>
              </a:rPr>
              <a:t>AC9S10H02</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Plan and conduct valid, reproducible investigations to answer questions and test hypotheses, including identifying and controlling for possible sources of error and, as appropriate, developing and following risk assessments, considering ethical issues, and addressing key considerations regarding heritage sites and artefacts on Country/Place (</a:t>
            </a:r>
            <a:r>
              <a:rPr lang="en-AU" sz="1000" dirty="0" err="1">
                <a:solidFill>
                  <a:srgbClr val="57575A"/>
                </a:solidFill>
                <a:latin typeface="Calibri" panose="020F0502020204030204" pitchFamily="34" charset="0"/>
                <a:cs typeface="Calibri" panose="020F0502020204030204" pitchFamily="34" charset="0"/>
              </a:rPr>
              <a:t>AC9S9I02</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AC9S10I02</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Select and use equipment to generate and record data with precision to obtain useful sample sizes and replicable data, using digital tools as appropriate (</a:t>
            </a:r>
            <a:r>
              <a:rPr lang="en-AU" sz="1000" dirty="0" err="1">
                <a:solidFill>
                  <a:srgbClr val="57575A"/>
                </a:solidFill>
                <a:latin typeface="Calibri" panose="020F0502020204030204" pitchFamily="34" charset="0"/>
                <a:cs typeface="Calibri" panose="020F0502020204030204" pitchFamily="34" charset="0"/>
              </a:rPr>
              <a:t>AC9S9I03</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AC9S10I03</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Select and construct appropriate representations, including tables, graphs, descriptive statistics, models and mathematical relationships, to organise and process data and information (</a:t>
            </a:r>
            <a:r>
              <a:rPr lang="en-AU" sz="1000" dirty="0" err="1">
                <a:solidFill>
                  <a:srgbClr val="57575A"/>
                </a:solidFill>
                <a:latin typeface="Calibri" panose="020F0502020204030204" pitchFamily="34" charset="0"/>
                <a:cs typeface="Calibri" panose="020F0502020204030204" pitchFamily="34" charset="0"/>
              </a:rPr>
              <a:t>AC9S9I04</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AC9S10I04</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Analyse and connect a variety of data and information to identify and explain patterns, trends, relationships and anomalies (</a:t>
            </a:r>
            <a:r>
              <a:rPr lang="en-AU" sz="1000" dirty="0" err="1">
                <a:solidFill>
                  <a:srgbClr val="57575A"/>
                </a:solidFill>
                <a:latin typeface="Calibri" panose="020F0502020204030204" pitchFamily="34" charset="0"/>
                <a:cs typeface="Calibri" panose="020F0502020204030204" pitchFamily="34" charset="0"/>
              </a:rPr>
              <a:t>AC9S9I05</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AC9S10I05</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Assess the validity and reproducibility of methods and evaluate the validity of conclusions and claims, including by identifying assumptions, conflicting evidence and areas of uncertainty (</a:t>
            </a:r>
            <a:r>
              <a:rPr lang="en-AU" sz="1000" dirty="0" err="1">
                <a:solidFill>
                  <a:srgbClr val="57575A"/>
                </a:solidFill>
                <a:latin typeface="Calibri" panose="020F0502020204030204" pitchFamily="34" charset="0"/>
                <a:cs typeface="Calibri" panose="020F0502020204030204" pitchFamily="34" charset="0"/>
              </a:rPr>
              <a:t>AC9S9I06</a:t>
            </a:r>
            <a:r>
              <a:rPr lang="en-AU" sz="1000" dirty="0">
                <a:solidFill>
                  <a:srgbClr val="57575A"/>
                </a:solidFill>
                <a:latin typeface="Calibri" panose="020F0502020204030204" pitchFamily="34" charset="0"/>
                <a:cs typeface="Calibri" panose="020F0502020204030204" pitchFamily="34" charset="0"/>
              </a:rPr>
              <a:t>), (</a:t>
            </a:r>
            <a:r>
              <a:rPr lang="en-AU" sz="1000" dirty="0" err="1">
                <a:solidFill>
                  <a:srgbClr val="57575A"/>
                </a:solidFill>
                <a:latin typeface="Calibri" panose="020F0502020204030204" pitchFamily="34" charset="0"/>
                <a:cs typeface="Calibri" panose="020F0502020204030204" pitchFamily="34" charset="0"/>
              </a:rPr>
              <a:t>AC9S10I06</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b="1" dirty="0">
                <a:solidFill>
                  <a:srgbClr val="57575A"/>
                </a:solidFill>
                <a:latin typeface="Calibri" panose="020F0502020204030204" pitchFamily="34" charset="0"/>
                <a:cs typeface="Calibri" panose="020F0502020204030204" pitchFamily="34" charset="0"/>
              </a:rPr>
              <a:t>Design and Technologies</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Analyse and make judgements on how the characteristics and properties of materials are combined with force, motion and energy to control engineered systems (</a:t>
            </a:r>
            <a:r>
              <a:rPr lang="en-AU" sz="1000" dirty="0" err="1">
                <a:solidFill>
                  <a:srgbClr val="57575A"/>
                </a:solidFill>
                <a:latin typeface="Calibri" panose="020F0502020204030204" pitchFamily="34" charset="0"/>
                <a:cs typeface="Calibri" panose="020F0502020204030204" pitchFamily="34" charset="0"/>
              </a:rPr>
              <a:t>AC9TDE10K03</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Analyse and make judgements on how characteristics and properties of materials, systems, components, tools and equipment can be combined to create designed solutions (</a:t>
            </a:r>
            <a:r>
              <a:rPr lang="en-AU" sz="1000" dirty="0" err="1">
                <a:solidFill>
                  <a:srgbClr val="57575A"/>
                </a:solidFill>
                <a:latin typeface="Calibri" panose="020F0502020204030204" pitchFamily="34" charset="0"/>
                <a:cs typeface="Calibri" panose="020F0502020204030204" pitchFamily="34" charset="0"/>
              </a:rPr>
              <a:t>AC9TDE10K06</a:t>
            </a:r>
            <a:r>
              <a:rPr lang="en-AU" sz="1000" dirty="0">
                <a:solidFill>
                  <a:srgbClr val="57575A"/>
                </a:solidFill>
                <a:latin typeface="Calibri" panose="020F0502020204030204" pitchFamily="34" charset="0"/>
                <a:cs typeface="Calibri" panose="020F0502020204030204" pitchFamily="34" charset="0"/>
              </a:rPr>
              <a:t>)</a:t>
            </a:r>
          </a:p>
          <a:p>
            <a:pPr>
              <a:spcBef>
                <a:spcPts val="100"/>
              </a:spcBef>
              <a:spcAft>
                <a:spcPts val="100"/>
              </a:spcAft>
            </a:pPr>
            <a:r>
              <a:rPr lang="en-AU" sz="1000" dirty="0">
                <a:solidFill>
                  <a:srgbClr val="57575A"/>
                </a:solidFill>
                <a:latin typeface="Calibri" panose="020F0502020204030204" pitchFamily="34" charset="0"/>
                <a:cs typeface="Calibri" panose="020F0502020204030204" pitchFamily="34" charset="0"/>
              </a:rPr>
              <a:t>Analyse needs or opportunities for designing; develop design briefs; and investigate, analyse and select materials, systems, components, tools and equipment to create designed solutions (</a:t>
            </a:r>
            <a:r>
              <a:rPr lang="en-AU" sz="1000" dirty="0" err="1">
                <a:solidFill>
                  <a:srgbClr val="57575A"/>
                </a:solidFill>
                <a:latin typeface="Calibri" panose="020F0502020204030204" pitchFamily="34" charset="0"/>
                <a:cs typeface="Calibri" panose="020F0502020204030204" pitchFamily="34" charset="0"/>
              </a:rPr>
              <a:t>AC9TDE10P01</a:t>
            </a:r>
            <a:r>
              <a:rPr lang="en-AU" sz="1000" dirty="0">
                <a:solidFill>
                  <a:srgbClr val="57575A"/>
                </a:solidFill>
                <a:latin typeface="Calibri" panose="020F0502020204030204" pitchFamily="34" charset="0"/>
                <a:cs typeface="Calibri" panose="020F0502020204030204" pitchFamily="34" charset="0"/>
              </a:rPr>
              <a:t>)</a:t>
            </a:r>
          </a:p>
        </p:txBody>
      </p:sp>
      <p:sp>
        <p:nvSpPr>
          <p:cNvPr id="2" name="Footer Placeholder 1">
            <a:extLst>
              <a:ext uri="{FF2B5EF4-FFF2-40B4-BE49-F238E27FC236}">
                <a16:creationId xmlns:a16="http://schemas.microsoft.com/office/drawing/2014/main" id="{2A253C24-0616-BA6D-457D-88EAF223AB06}"/>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2FA6251B-DB6F-B3C6-05F0-8269AD8C36A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4" name="Title 3">
            <a:extLst>
              <a:ext uri="{FF2B5EF4-FFF2-40B4-BE49-F238E27FC236}">
                <a16:creationId xmlns:a16="http://schemas.microsoft.com/office/drawing/2014/main" id="{05AC808E-63FA-E56A-FBF2-A27E7D59C557}"/>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Haley – page 4</a:t>
            </a:r>
            <a:endParaRPr lang="en-AU" dirty="0"/>
          </a:p>
        </p:txBody>
      </p:sp>
      <p:sp>
        <p:nvSpPr>
          <p:cNvPr id="6" name="TextBox 5">
            <a:extLst>
              <a:ext uri="{FF2B5EF4-FFF2-40B4-BE49-F238E27FC236}">
                <a16:creationId xmlns:a16="http://schemas.microsoft.com/office/drawing/2014/main" id="{79242C92-E7D2-2D73-6935-8D5AA60FA29B}"/>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Tree>
    <p:extLst>
      <p:ext uri="{BB962C8B-B14F-4D97-AF65-F5344CB8AC3E}">
        <p14:creationId xmlns:p14="http://schemas.microsoft.com/office/powerpoint/2010/main" val="1699532888"/>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ZE3VX6JE3FAU-1152004265-286</_dlc_DocId>
    <_dlc_DocIdUrl xmlns="ebbfb97d-8400-4246-978d-8b68e4a1ec72">
      <Url>https://csiroau.sharepoint.com/sites/CSIROEducationOutreach2/_layouts/15/DocIdRedir.aspx?ID=ZE3VX6JE3FAU-1152004265-286</Url>
      <Description>ZE3VX6JE3FAU-1152004265-286</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969352-8746-4FC6-9856-321690D05FEF}">
  <ds:schemaRefs>
    <ds:schemaRef ds:uri="http://schemas.microsoft.com/sharepoint/events"/>
  </ds:schemaRefs>
</ds:datastoreItem>
</file>

<file path=customXml/itemProps2.xml><?xml version="1.0" encoding="utf-8"?>
<ds:datastoreItem xmlns:ds="http://schemas.openxmlformats.org/officeDocument/2006/customXml" ds:itemID="{9FC391AF-A1FB-4034-8D8D-23DDCD5F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576A79-DE8A-4658-85F8-A0698462B722}">
  <ds:schemaRefs>
    <ds:schemaRef ds:uri="http://purl.org/dc/elements/1.1/"/>
    <ds:schemaRef ds:uri="http://schemas.microsoft.com/office/2006/documentManagement/types"/>
    <ds:schemaRef ds:uri="http://purl.org/dc/terms/"/>
    <ds:schemaRef ds:uri="http://www.w3.org/XML/1998/namespace"/>
    <ds:schemaRef ds:uri="cbf74718-704d-415e-8c81-199debd1d983"/>
    <ds:schemaRef ds:uri="http://purl.org/dc/dcmitype/"/>
    <ds:schemaRef ds:uri="http://schemas.microsoft.com/office/infopath/2007/PartnerControls"/>
    <ds:schemaRef ds:uri="http://schemas.openxmlformats.org/package/2006/metadata/core-properties"/>
    <ds:schemaRef ds:uri="16086451-6d37-4935-be9a-a54fea279158"/>
    <ds:schemaRef ds:uri="http://schemas.microsoft.com/office/2006/metadata/properties"/>
    <ds:schemaRef ds:uri="ebbfb97d-8400-4246-978d-8b68e4a1ec72"/>
    <ds:schemaRef ds:uri="a774ea9e-c034-4ea9-adc9-463ee3fef49f"/>
  </ds:schemaRefs>
</ds:datastoreItem>
</file>

<file path=customXml/itemProps4.xml><?xml version="1.0" encoding="utf-8"?>
<ds:datastoreItem xmlns:ds="http://schemas.openxmlformats.org/officeDocument/2006/customXml" ds:itemID="{989EA34A-2E27-49FC-980F-DE12D91EA7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215</TotalTime>
  <Words>1458</Words>
  <PresentationFormat>A4 Paper (210x297 mm)</PresentationFormat>
  <Paragraphs>83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Space Careers Wayfinder Engineering Solutions | Haley</vt:lpstr>
      <vt:lpstr>Engineering Solutions | Haley – page 2</vt:lpstr>
      <vt:lpstr>Engineering Solutions | Haley – page 3</vt:lpstr>
      <vt:lpstr>Engineering Solutions | Haley – page 4</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solutions Hayley teacher resource</dc:title>
  <dcterms:created xsi:type="dcterms:W3CDTF">2023-04-19T21:44:39Z</dcterms:created>
  <dcterms:modified xsi:type="dcterms:W3CDTF">2024-07-23T05:13:21Z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26eb0af7-7e9d-4456-b9c0-81fa3562ff29</vt:lpwstr>
  </property>
  <property fmtid="{D5CDD505-2E9C-101B-9397-08002B2CF9AE}" pid="4" name="MediaServiceImageTags">
    <vt:lpwstr/>
  </property>
</Properties>
</file>